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97" r:id="rId3"/>
    <p:sldId id="309" r:id="rId4"/>
    <p:sldId id="310" r:id="rId5"/>
    <p:sldId id="311" r:id="rId6"/>
    <p:sldId id="312" r:id="rId7"/>
    <p:sldId id="304" r:id="rId8"/>
    <p:sldId id="313" r:id="rId9"/>
    <p:sldId id="314" r:id="rId10"/>
    <p:sldId id="315" r:id="rId11"/>
    <p:sldId id="316" r:id="rId12"/>
    <p:sldId id="317" r:id="rId13"/>
    <p:sldId id="320" r:id="rId14"/>
    <p:sldId id="321" r:id="rId15"/>
    <p:sldId id="322" r:id="rId16"/>
    <p:sldId id="323" r:id="rId17"/>
    <p:sldId id="324" r:id="rId18"/>
    <p:sldId id="325" r:id="rId19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6F7"/>
    <a:srgbClr val="0000FF"/>
    <a:srgbClr val="00CC5C"/>
    <a:srgbClr val="008000"/>
    <a:srgbClr val="FF0000"/>
    <a:srgbClr val="66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53" autoAdjust="0"/>
    <p:restoredTop sz="98292" autoAdjust="0"/>
  </p:normalViewPr>
  <p:slideViewPr>
    <p:cSldViewPr>
      <p:cViewPr varScale="1">
        <p:scale>
          <a:sx n="115" d="100"/>
          <a:sy n="115" d="100"/>
        </p:scale>
        <p:origin x="44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320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7170-BA33-4C60-92BB-5DAC481E5D4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31AC-2C58-421F-BD7B-ADE916D79F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8227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64D34-B57F-4BE9-9AA3-330790EC0846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84942-5E76-4816-BCE8-136B6913CC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4296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21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506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96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42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06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090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103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18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2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926" indent="-282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0656" indent="-2261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2918" indent="-2261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5180" indent="-2261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7442" indent="-226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9705" indent="-226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1967" indent="-226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4229" indent="-226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3B69-2C5C-4EDF-91F3-B3B605555DD4}" type="slidenum">
              <a:rPr lang="it-IT" smtClean="0"/>
              <a:pPr eaLnBrk="1" hangingPunct="1"/>
              <a:t>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3375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74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080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801-AF24-40FA-A536-65EE4FDA8376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4B8E-E252-4EC6-99BE-2FA8E8B02C4D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53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50D-5186-4DB9-91E7-7B6D2F1C1A40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5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6C5E-846B-439F-AAE4-113E0F5F09D5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51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E5C5-3AF8-4A1B-95E5-DF470F99C7E0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77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3DB8-4615-4D2C-9B65-3F960FFB5824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7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3391-B09D-4F0F-BC16-CEBD6B9742C8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24CC-2CC8-4673-8967-C21C6808A78E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2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5341-5399-4DBA-8F95-BEE82463D27A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33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49F2-689E-4706-B141-69E3B8C74B7C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05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113-F758-4469-AEF6-91B64DFF97F0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60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638A-CCC4-41F1-B6E4-C761C20C31A8}" type="datetime1">
              <a:rPr lang="it-IT" smtClean="0"/>
              <a:pPr/>
              <a:t>17/05/2016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R</a:t>
            </a:r>
            <a:r>
              <a:rPr lang="it-IT" dirty="0" smtClean="0"/>
              <a:t> &amp; MQ - Carlo </a:t>
            </a:r>
            <a:r>
              <a:rPr lang="it-IT" dirty="0" err="1" smtClean="0"/>
              <a:t>Cosmelli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84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11510"/>
            <a:ext cx="5184576" cy="875151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+mn-lt"/>
                <a:ea typeface="Gungsuh" pitchFamily="18" charset="-127"/>
              </a:rPr>
              <a:t>La visione del mondo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/>
            </a:r>
            <a:br>
              <a:rPr lang="it-IT" sz="2000" b="1" dirty="0" smtClean="0">
                <a:latin typeface="+mn-lt"/>
                <a:ea typeface="Gungsuh" pitchFamily="18" charset="-127"/>
              </a:rPr>
            </a:br>
            <a:r>
              <a:rPr lang="it-IT" sz="2000" b="1" dirty="0" smtClean="0">
                <a:latin typeface="+mn-lt"/>
                <a:ea typeface="Gungsuh" pitchFamily="18" charset="-127"/>
              </a:rPr>
              <a:t>della </a:t>
            </a:r>
            <a:r>
              <a:rPr lang="it-IT" sz="2000" b="1" dirty="0">
                <a:latin typeface="+mn-lt"/>
                <a:ea typeface="Gungsuh" pitchFamily="18" charset="-127"/>
              </a:rPr>
              <a:t>Relatività e della Meccanica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Quantistica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9939" y="2787774"/>
            <a:ext cx="3075770" cy="433783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smtClean="0">
                <a:solidFill>
                  <a:schemeClr val="tx1"/>
                </a:solidFill>
              </a:rPr>
              <a:t>Carlo Cosmelli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298376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idattica\Coursera\Poster Philadelphia\logo str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79" y="4083918"/>
            <a:ext cx="1622690" cy="4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686"/>
            <a:ext cx="2706726" cy="15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95536" y="1419622"/>
            <a:ext cx="5184576" cy="1019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atin typeface="+mn-lt"/>
                <a:ea typeface="Gungsuh" pitchFamily="18" charset="-127"/>
              </a:rPr>
              <a:t>Settimana 6</a:t>
            </a:r>
          </a:p>
          <a:p>
            <a:endParaRPr lang="it-IT" sz="1800" b="1" dirty="0" smtClean="0">
              <a:latin typeface="+mn-lt"/>
              <a:ea typeface="Gungsuh" pitchFamily="18" charset="-127"/>
            </a:endParaRP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Lezione 6.1</a:t>
            </a: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L’esperimento con due fenditure – II parte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89" y="3435846"/>
            <a:ext cx="1732580" cy="5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ea typeface="Gungsuh" pitchFamily="18" charset="-127"/>
              </a:rPr>
              <a:t>Un effetto esclusivamente quantistico: l’effetto tunnel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10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2"/>
            <a:ext cx="1344125" cy="7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354519" y="1858659"/>
            <a:ext cx="6334865" cy="830997"/>
            <a:chOff x="334199" y="1863739"/>
            <a:chExt cx="6334865" cy="830997"/>
          </a:xfrm>
        </p:grpSpPr>
        <p:sp>
          <p:nvSpPr>
            <p:cNvPr id="17" name="Rectangle 9"/>
            <p:cNvSpPr/>
            <p:nvPr/>
          </p:nvSpPr>
          <p:spPr>
            <a:xfrm>
              <a:off x="334199" y="1863739"/>
              <a:ext cx="43602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 smtClean="0"/>
                <a:t>- La stessa cosa avviene se lancio una palla verso una collina, ma non gli do energia sufficiente a superarla.</a:t>
              </a: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4508824" y="1931797"/>
              <a:ext cx="2160240" cy="701040"/>
              <a:chOff x="4508824" y="1931797"/>
              <a:chExt cx="2160240" cy="701040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8824" y="1931797"/>
                <a:ext cx="2160240" cy="701040"/>
              </a:xfrm>
              <a:prstGeom prst="rect">
                <a:avLst/>
              </a:prstGeom>
            </p:spPr>
          </p:pic>
          <p:sp>
            <p:nvSpPr>
              <p:cNvPr id="19" name="Ovale 18"/>
              <p:cNvSpPr/>
              <p:nvPr/>
            </p:nvSpPr>
            <p:spPr>
              <a:xfrm>
                <a:off x="5408380" y="2270479"/>
                <a:ext cx="90000" cy="10446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o 17"/>
              <p:cNvSpPr/>
              <p:nvPr/>
            </p:nvSpPr>
            <p:spPr>
              <a:xfrm rot="7304895">
                <a:off x="5215307" y="2268493"/>
                <a:ext cx="292921" cy="138918"/>
              </a:xfrm>
              <a:prstGeom prst="arc">
                <a:avLst>
                  <a:gd name="adj1" fmla="val 16200000"/>
                  <a:gd name="adj2" fmla="val 58574"/>
                </a:avLst>
              </a:prstGeom>
              <a:ln w="12700">
                <a:solidFill>
                  <a:srgbClr val="0000FF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uppo 23"/>
          <p:cNvGrpSpPr/>
          <p:nvPr/>
        </p:nvGrpSpPr>
        <p:grpSpPr>
          <a:xfrm>
            <a:off x="179512" y="876656"/>
            <a:ext cx="6912768" cy="982003"/>
            <a:chOff x="179512" y="876656"/>
            <a:chExt cx="6912768" cy="982003"/>
          </a:xfrm>
        </p:grpSpPr>
        <p:sp>
          <p:nvSpPr>
            <p:cNvPr id="58" name="Rectangle 9"/>
            <p:cNvSpPr/>
            <p:nvPr/>
          </p:nvSpPr>
          <p:spPr>
            <a:xfrm>
              <a:off x="179512" y="876656"/>
              <a:ext cx="4443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dirty="0" smtClean="0"/>
                <a:t>Cosa succede secondo la meccanica classica:</a:t>
              </a:r>
            </a:p>
            <a:p>
              <a:endParaRPr lang="it-IT" sz="1600" b="1" dirty="0"/>
            </a:p>
            <a:p>
              <a:pPr marL="285750" indent="-285750">
                <a:buFontTx/>
                <a:buChar char="-"/>
              </a:pPr>
              <a:r>
                <a:rPr lang="it-IT" sz="1600" dirty="0" smtClean="0"/>
                <a:t>Se lancio una particella contro un muro…</a:t>
              </a: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30" y="969659"/>
              <a:ext cx="2711450" cy="889000"/>
            </a:xfrm>
            <a:prstGeom prst="rect">
              <a:avLst/>
            </a:prstGeom>
          </p:spPr>
        </p:pic>
      </p:grpSp>
      <p:grpSp>
        <p:nvGrpSpPr>
          <p:cNvPr id="26" name="Gruppo 25"/>
          <p:cNvGrpSpPr/>
          <p:nvPr/>
        </p:nvGrpSpPr>
        <p:grpSpPr>
          <a:xfrm>
            <a:off x="107504" y="3003798"/>
            <a:ext cx="6918765" cy="1815882"/>
            <a:chOff x="107504" y="3003798"/>
            <a:chExt cx="6918765" cy="1815882"/>
          </a:xfrm>
        </p:grpSpPr>
        <p:grpSp>
          <p:nvGrpSpPr>
            <p:cNvPr id="28" name="Gruppo 27"/>
            <p:cNvGrpSpPr/>
            <p:nvPr/>
          </p:nvGrpSpPr>
          <p:grpSpPr>
            <a:xfrm>
              <a:off x="107504" y="3003798"/>
              <a:ext cx="6432324" cy="1815882"/>
              <a:chOff x="107504" y="3003798"/>
              <a:chExt cx="6432324" cy="1815882"/>
            </a:xfrm>
          </p:grpSpPr>
          <p:grpSp>
            <p:nvGrpSpPr>
              <p:cNvPr id="23" name="Gruppo 22"/>
              <p:cNvGrpSpPr/>
              <p:nvPr/>
            </p:nvGrpSpPr>
            <p:grpSpPr>
              <a:xfrm>
                <a:off x="107504" y="3003798"/>
                <a:ext cx="6336704" cy="1815882"/>
                <a:chOff x="107504" y="3075806"/>
                <a:chExt cx="6336704" cy="1815882"/>
              </a:xfrm>
            </p:grpSpPr>
            <p:sp>
              <p:nvSpPr>
                <p:cNvPr id="12" name="Rectangle 9"/>
                <p:cNvSpPr/>
                <p:nvPr/>
              </p:nvSpPr>
              <p:spPr>
                <a:xfrm>
                  <a:off x="107504" y="3075806"/>
                  <a:ext cx="4360219" cy="18158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t-IT" sz="1600" b="1" dirty="0" smtClean="0"/>
                    <a:t>Cosa succede secondo la meccanica quantistica:</a:t>
                  </a:r>
                </a:p>
                <a:p>
                  <a:endParaRPr lang="it-IT" sz="1600" b="1" dirty="0"/>
                </a:p>
                <a:p>
                  <a:pPr marL="285750" indent="-285750">
                    <a:buFontTx/>
                    <a:buChar char="-"/>
                  </a:pPr>
                  <a:r>
                    <a:rPr lang="it-IT" sz="1600" dirty="0" smtClean="0"/>
                    <a:t>C’è </a:t>
                  </a:r>
                  <a:r>
                    <a:rPr lang="it-IT" sz="1600" dirty="0"/>
                    <a:t>una certa probabilità che </a:t>
                  </a:r>
                  <a:r>
                    <a:rPr lang="it-IT" sz="1600" dirty="0" smtClean="0"/>
                    <a:t> il corpo passi attraverso la barriera.</a:t>
                  </a:r>
                </a:p>
                <a:p>
                  <a:endParaRPr lang="it-IT" sz="1600" dirty="0" smtClean="0"/>
                </a:p>
                <a:p>
                  <a:r>
                    <a:rPr lang="it-IT" sz="1600" dirty="0" smtClean="0"/>
                    <a:t>Molti dispositivi elettronici funzionano tramite questo effetto!</a:t>
                  </a:r>
                  <a:endParaRPr lang="it-IT" sz="1600" dirty="0"/>
                </a:p>
              </p:txBody>
            </p:sp>
            <p:grpSp>
              <p:nvGrpSpPr>
                <p:cNvPr id="21" name="Gruppo 20"/>
                <p:cNvGrpSpPr/>
                <p:nvPr/>
              </p:nvGrpSpPr>
              <p:grpSpPr>
                <a:xfrm>
                  <a:off x="4283968" y="4174966"/>
                  <a:ext cx="2160240" cy="701040"/>
                  <a:chOff x="4283968" y="4174966"/>
                  <a:chExt cx="2160240" cy="701040"/>
                </a:xfrm>
              </p:grpSpPr>
              <p:pic>
                <p:nvPicPr>
                  <p:cNvPr id="13" name="Immagine 12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83968" y="4174966"/>
                    <a:ext cx="2160240" cy="701040"/>
                  </a:xfrm>
                  <a:prstGeom prst="rect">
                    <a:avLst/>
                  </a:prstGeom>
                </p:spPr>
              </p:pic>
              <p:sp>
                <p:nvSpPr>
                  <p:cNvPr id="11" name="Ovale 10"/>
                  <p:cNvSpPr/>
                  <p:nvPr/>
                </p:nvSpPr>
                <p:spPr>
                  <a:xfrm>
                    <a:off x="6232857" y="4483507"/>
                    <a:ext cx="108000" cy="10446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" name="Connettore 2 14"/>
                  <p:cNvCxnSpPr/>
                  <p:nvPr/>
                </p:nvCxnSpPr>
                <p:spPr>
                  <a:xfrm>
                    <a:off x="5508104" y="4587974"/>
                    <a:ext cx="720080" cy="0"/>
                  </a:xfrm>
                  <a:prstGeom prst="straightConnector1">
                    <a:avLst/>
                  </a:prstGeom>
                  <a:ln w="22225">
                    <a:solidFill>
                      <a:srgbClr val="3346F7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5" name="Connettore 2 24"/>
              <p:cNvCxnSpPr/>
              <p:nvPr/>
            </p:nvCxnSpPr>
            <p:spPr>
              <a:xfrm flipV="1">
                <a:off x="6156176" y="3594600"/>
                <a:ext cx="383652" cy="2858"/>
              </a:xfrm>
              <a:prstGeom prst="straightConnector1">
                <a:avLst/>
              </a:prstGeom>
              <a:ln w="22225">
                <a:solidFill>
                  <a:srgbClr val="FFCC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055" y="3237850"/>
              <a:ext cx="2905214" cy="865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ea typeface="Gungsuh" pitchFamily="18" charset="-127"/>
              </a:rPr>
              <a:t>L’effetto tunnel – Una simulazione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11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2"/>
            <a:ext cx="1344125" cy="7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23528" y="843558"/>
            <a:ext cx="6647969" cy="1637144"/>
            <a:chOff x="107504" y="3003798"/>
            <a:chExt cx="6647969" cy="1637144"/>
          </a:xfrm>
        </p:grpSpPr>
        <p:grpSp>
          <p:nvGrpSpPr>
            <p:cNvPr id="23" name="Gruppo 22"/>
            <p:cNvGrpSpPr/>
            <p:nvPr/>
          </p:nvGrpSpPr>
          <p:grpSpPr>
            <a:xfrm>
              <a:off x="107504" y="3003798"/>
              <a:ext cx="6647969" cy="1637144"/>
              <a:chOff x="107504" y="3075806"/>
              <a:chExt cx="6647969" cy="1637144"/>
            </a:xfrm>
          </p:grpSpPr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6763" y="3075806"/>
                <a:ext cx="2338710" cy="748387"/>
              </a:xfrm>
              <a:prstGeom prst="rect">
                <a:avLst/>
              </a:prstGeom>
            </p:spPr>
          </p:pic>
          <p:sp>
            <p:nvSpPr>
              <p:cNvPr id="12" name="Rectangle 9"/>
              <p:cNvSpPr/>
              <p:nvPr/>
            </p:nvSpPr>
            <p:spPr>
              <a:xfrm>
                <a:off x="107504" y="3438748"/>
                <a:ext cx="436021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600" b="1" dirty="0" smtClean="0"/>
                  <a:t>Secondo la meccanica quantistica </a:t>
                </a:r>
                <a:r>
                  <a:rPr lang="it-IT" sz="1600" b="1" dirty="0"/>
                  <a:t>c</a:t>
                </a:r>
                <a:r>
                  <a:rPr lang="it-IT" sz="1600" b="1" dirty="0" smtClean="0"/>
                  <a:t>’è </a:t>
                </a:r>
                <a:r>
                  <a:rPr lang="it-IT" sz="1600" b="1" dirty="0"/>
                  <a:t>una certa probabilità che </a:t>
                </a:r>
                <a:r>
                  <a:rPr lang="it-IT" sz="1600" b="1" dirty="0" smtClean="0"/>
                  <a:t> il corpo passi attraverso la barriera.</a:t>
                </a:r>
              </a:p>
              <a:p>
                <a:endParaRPr lang="it-IT" sz="1600" dirty="0" smtClean="0"/>
              </a:p>
            </p:txBody>
          </p:sp>
          <p:grpSp>
            <p:nvGrpSpPr>
              <p:cNvPr id="21" name="Gruppo 20"/>
              <p:cNvGrpSpPr/>
              <p:nvPr/>
            </p:nvGrpSpPr>
            <p:grpSpPr>
              <a:xfrm>
                <a:off x="4541076" y="4011910"/>
                <a:ext cx="2160240" cy="701040"/>
                <a:chOff x="4541076" y="4011910"/>
                <a:chExt cx="2160240" cy="701040"/>
              </a:xfrm>
            </p:grpSpPr>
            <p:pic>
              <p:nvPicPr>
                <p:cNvPr id="13" name="Immagine 1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1076" y="4011910"/>
                  <a:ext cx="2160240" cy="701040"/>
                </a:xfrm>
                <a:prstGeom prst="rect">
                  <a:avLst/>
                </a:prstGeom>
              </p:spPr>
            </p:pic>
            <p:sp>
              <p:nvSpPr>
                <p:cNvPr id="11" name="Ovale 10"/>
                <p:cNvSpPr/>
                <p:nvPr/>
              </p:nvSpPr>
              <p:spPr>
                <a:xfrm>
                  <a:off x="6232857" y="4356495"/>
                  <a:ext cx="108000" cy="10446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Connettore 2 14"/>
                <p:cNvCxnSpPr/>
                <p:nvPr/>
              </p:nvCxnSpPr>
              <p:spPr>
                <a:xfrm>
                  <a:off x="5508104" y="4415652"/>
                  <a:ext cx="720080" cy="0"/>
                </a:xfrm>
                <a:prstGeom prst="straightConnector1">
                  <a:avLst/>
                </a:prstGeom>
                <a:ln w="22225">
                  <a:solidFill>
                    <a:srgbClr val="3346F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Connettore 2 24"/>
            <p:cNvCxnSpPr/>
            <p:nvPr/>
          </p:nvCxnSpPr>
          <p:spPr>
            <a:xfrm flipV="1">
              <a:off x="6204572" y="3469870"/>
              <a:ext cx="383652" cy="2858"/>
            </a:xfrm>
            <a:prstGeom prst="straightConnector1">
              <a:avLst/>
            </a:prstGeom>
            <a:ln w="22225">
              <a:solidFill>
                <a:srgbClr val="FF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9"/>
          <p:cNvSpPr/>
          <p:nvPr/>
        </p:nvSpPr>
        <p:spPr>
          <a:xfrm>
            <a:off x="296299" y="2355726"/>
            <a:ext cx="4446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La </a:t>
            </a:r>
            <a:r>
              <a:rPr lang="it-IT" sz="1600" dirty="0"/>
              <a:t>probabilità </a:t>
            </a:r>
            <a:r>
              <a:rPr lang="it-IT" sz="1600" dirty="0" smtClean="0"/>
              <a:t>può essere piccola…grande… dipende dall’energia del corpo, dall’altezza della barriera…</a:t>
            </a:r>
          </a:p>
          <a:p>
            <a:endParaRPr lang="it-IT" sz="1600" dirty="0" smtClean="0"/>
          </a:p>
          <a:p>
            <a:r>
              <a:rPr lang="it-IT" sz="1600" dirty="0" smtClean="0"/>
              <a:t>Vediamo una simulazione: </a:t>
            </a:r>
            <a:r>
              <a:rPr lang="it-IT" sz="1600" b="1" dirty="0">
                <a:solidFill>
                  <a:srgbClr val="FF0000"/>
                </a:solidFill>
              </a:rPr>
              <a:t>→ </a:t>
            </a:r>
            <a:r>
              <a:rPr lang="it-IT" sz="1600" dirty="0" smtClean="0"/>
              <a:t>PHET</a:t>
            </a:r>
          </a:p>
          <a:p>
            <a:endParaRPr lang="it-IT" sz="1600" dirty="0"/>
          </a:p>
          <a:p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2803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ea typeface="Gungsuh" pitchFamily="18" charset="-127"/>
              </a:rPr>
              <a:t>L’effetto tunnel – Oggetti reali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12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2"/>
            <a:ext cx="1344125" cy="7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56" y="627534"/>
            <a:ext cx="1640793" cy="14916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38096"/>
            <a:ext cx="1512168" cy="15061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38096"/>
            <a:ext cx="2403909" cy="180293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51867" y="699542"/>
            <a:ext cx="2475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Un diodo ad effetto tunnel:</a:t>
            </a:r>
            <a:endParaRPr lang="en-US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004048" y="592629"/>
            <a:ext cx="2475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Una memoria a stato solido</a:t>
            </a:r>
            <a:endParaRPr lang="en-US" sz="1600" dirty="0"/>
          </a:p>
        </p:txBody>
      </p:sp>
      <p:sp>
        <p:nvSpPr>
          <p:cNvPr id="17" name="Stella a 5 punte 16"/>
          <p:cNvSpPr/>
          <p:nvPr/>
        </p:nvSpPr>
        <p:spPr>
          <a:xfrm>
            <a:off x="4770478" y="4854401"/>
            <a:ext cx="216024" cy="216024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193639" y="2643758"/>
            <a:ext cx="247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Le reazioni di fusione nucleare nelle stelle</a:t>
            </a:r>
            <a:endParaRPr lang="en-US" sz="1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4097"/>
            <a:ext cx="1690304" cy="169030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419683" y="3026795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Microscopio ad effetto tunnel</a:t>
            </a:r>
            <a:endParaRPr lang="en-US" sz="16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2" y="3369169"/>
            <a:ext cx="22860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11510"/>
            <a:ext cx="5184576" cy="875151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+mn-lt"/>
                <a:ea typeface="Gungsuh" pitchFamily="18" charset="-127"/>
              </a:rPr>
              <a:t>La visione del mondo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/>
            </a:r>
            <a:br>
              <a:rPr lang="it-IT" sz="2000" b="1" dirty="0" smtClean="0">
                <a:latin typeface="+mn-lt"/>
                <a:ea typeface="Gungsuh" pitchFamily="18" charset="-127"/>
              </a:rPr>
            </a:br>
            <a:r>
              <a:rPr lang="it-IT" sz="2000" b="1" dirty="0" smtClean="0">
                <a:latin typeface="+mn-lt"/>
                <a:ea typeface="Gungsuh" pitchFamily="18" charset="-127"/>
              </a:rPr>
              <a:t>della </a:t>
            </a:r>
            <a:r>
              <a:rPr lang="it-IT" sz="2000" b="1" dirty="0">
                <a:latin typeface="+mn-lt"/>
                <a:ea typeface="Gungsuh" pitchFamily="18" charset="-127"/>
              </a:rPr>
              <a:t>Relatività e della Meccanica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Quantistica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9939" y="2858047"/>
            <a:ext cx="3075770" cy="433783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smtClean="0">
                <a:solidFill>
                  <a:schemeClr val="tx1"/>
                </a:solidFill>
              </a:rPr>
              <a:t>Carlo Cosmelli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298376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13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idattica\Coursera\Poster Philadelphia\logo str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79" y="4263500"/>
            <a:ext cx="1622690" cy="4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9129">
            <a:off x="6224704" y="661639"/>
            <a:ext cx="2706726" cy="15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95536" y="1419622"/>
            <a:ext cx="5184576" cy="1019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atin typeface="+mn-lt"/>
                <a:ea typeface="Gungsuh" pitchFamily="18" charset="-127"/>
              </a:rPr>
              <a:t>Settimana 6</a:t>
            </a:r>
          </a:p>
          <a:p>
            <a:endParaRPr lang="it-IT" sz="1800" b="1" dirty="0" smtClean="0">
              <a:latin typeface="+mn-lt"/>
              <a:ea typeface="Gungsuh" pitchFamily="18" charset="-127"/>
            </a:endParaRP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Lezione 6.3</a:t>
            </a: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La sovrapposizione delle soluzioni</a:t>
            </a: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Il gatto di Schr</a:t>
            </a:r>
            <a:r>
              <a:rPr lang="it-IT" sz="1800" b="1" dirty="0">
                <a:ea typeface="Gungsuh" pitchFamily="18" charset="-127"/>
              </a:rPr>
              <a:t>ö</a:t>
            </a:r>
            <a:r>
              <a:rPr lang="it-IT" sz="1800" b="1" dirty="0" smtClean="0">
                <a:latin typeface="+mn-lt"/>
                <a:ea typeface="Gungsuh" pitchFamily="18" charset="-127"/>
              </a:rPr>
              <a:t>dinger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40" y="3613796"/>
            <a:ext cx="1732580" cy="5421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25" y="0"/>
            <a:ext cx="2848797" cy="16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" y="918"/>
            <a:ext cx="6390179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Il problema di un evento con due possibili modalità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14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"/>
            <a:ext cx="1425679" cy="8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35896" y="493788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Caso quantistico:</a:t>
            </a:r>
          </a:p>
          <a:p>
            <a:r>
              <a:rPr lang="it-IT" sz="1600" dirty="0" smtClean="0"/>
              <a:t>Il sistema: un elettrone sparato verso due fenditure</a:t>
            </a:r>
          </a:p>
          <a:p>
            <a:r>
              <a:rPr lang="it-IT" sz="1600" dirty="0" smtClean="0"/>
              <a:t>L’evento: il passaggio dall’altra parte delle fenditure</a:t>
            </a:r>
          </a:p>
          <a:p>
            <a:r>
              <a:rPr lang="it-IT" sz="1600" dirty="0" smtClean="0"/>
              <a:t>I possibili risultati </a:t>
            </a:r>
            <a:r>
              <a:rPr lang="it-IT" sz="1600" b="1" dirty="0" smtClean="0">
                <a:solidFill>
                  <a:srgbClr val="FF0000"/>
                </a:solidFill>
              </a:rPr>
              <a:t>dell’osservazione:  </a:t>
            </a:r>
            <a:r>
              <a:rPr lang="it-IT" sz="1600" b="1" dirty="0" smtClean="0"/>
              <a:t>F1   o F2</a:t>
            </a:r>
          </a:p>
          <a:p>
            <a:r>
              <a:rPr lang="it-IT" sz="1600" b="1" dirty="0" smtClean="0"/>
              <a:t>Le probabilità…vediamo: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2826683"/>
            <a:ext cx="4942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ym typeface="Symbol"/>
              </a:rPr>
              <a:t></a:t>
            </a:r>
            <a:r>
              <a:rPr lang="it-IT" sz="2000" b="1" baseline="-25000" dirty="0" smtClean="0"/>
              <a:t>tot </a:t>
            </a:r>
            <a:r>
              <a:rPr lang="it-IT" sz="2000" b="1" dirty="0" smtClean="0"/>
              <a:t>=</a:t>
            </a:r>
            <a:r>
              <a:rPr lang="it-IT" sz="2000" b="1" baseline="-25000" dirty="0" smtClean="0"/>
              <a:t> </a:t>
            </a:r>
            <a:r>
              <a:rPr lang="it-IT" sz="2000" b="1" dirty="0" smtClean="0">
                <a:sym typeface="Symbol"/>
              </a:rPr>
              <a:t></a:t>
            </a:r>
            <a:r>
              <a:rPr lang="it-IT" sz="2000" b="1" baseline="-25000" dirty="0" smtClean="0"/>
              <a:t>1 +</a:t>
            </a:r>
            <a:r>
              <a:rPr lang="it-IT" sz="2000" b="1" dirty="0" smtClean="0">
                <a:sym typeface="Symbol"/>
              </a:rPr>
              <a:t></a:t>
            </a:r>
            <a:r>
              <a:rPr lang="it-IT" sz="2000" b="1" baseline="-25000" dirty="0" smtClean="0"/>
              <a:t>2                    </a:t>
            </a:r>
            <a:r>
              <a:rPr lang="it-IT" sz="2000" b="1" dirty="0" smtClean="0"/>
              <a:t>e               P</a:t>
            </a:r>
            <a:r>
              <a:rPr lang="it-IT" sz="2000" b="1" baseline="-25000" dirty="0" smtClean="0"/>
              <a:t>tot</a:t>
            </a:r>
            <a:r>
              <a:rPr lang="it-IT" sz="2000" b="1" dirty="0" smtClean="0"/>
              <a:t>(r,t) = |</a:t>
            </a:r>
            <a:r>
              <a:rPr lang="it-IT" sz="2000" b="1" dirty="0" smtClean="0">
                <a:sym typeface="Symbol"/>
              </a:rPr>
              <a:t></a:t>
            </a:r>
            <a:r>
              <a:rPr lang="it-IT" sz="2000" b="1" baseline="-25000" dirty="0" smtClean="0"/>
              <a:t>tot</a:t>
            </a:r>
            <a:r>
              <a:rPr lang="it-IT" sz="2000" b="1" dirty="0" smtClean="0"/>
              <a:t>| </a:t>
            </a:r>
            <a:r>
              <a:rPr lang="it-IT" sz="2000" b="1" baseline="30000" dirty="0" smtClean="0"/>
              <a:t>2 </a:t>
            </a:r>
            <a:endParaRPr lang="it-IT" sz="2000" dirty="0"/>
          </a:p>
        </p:txBody>
      </p:sp>
      <p:sp>
        <p:nvSpPr>
          <p:cNvPr id="13" name="Rectangle 12"/>
          <p:cNvSpPr/>
          <p:nvPr/>
        </p:nvSpPr>
        <p:spPr>
          <a:xfrm>
            <a:off x="263234" y="3435846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Cioè:</a:t>
            </a:r>
          </a:p>
          <a:p>
            <a:r>
              <a:rPr lang="it-IT" b="1" dirty="0" smtClean="0"/>
              <a:t>PRIMA</a:t>
            </a:r>
            <a:r>
              <a:rPr lang="it-IT" dirty="0" smtClean="0"/>
              <a:t> si sommano le ampiezze di probabilità per calcolare la </a:t>
            </a:r>
            <a:r>
              <a:rPr lang="it-IT" b="1" dirty="0" smtClean="0">
                <a:sym typeface="Symbol"/>
              </a:rPr>
              <a:t></a:t>
            </a:r>
            <a:r>
              <a:rPr lang="it-IT" b="1" baseline="-25000" dirty="0" smtClean="0"/>
              <a:t>tot</a:t>
            </a:r>
          </a:p>
          <a:p>
            <a:r>
              <a:rPr lang="it-IT" b="1" dirty="0" smtClean="0"/>
              <a:t>POI</a:t>
            </a:r>
            <a:r>
              <a:rPr lang="it-IT" dirty="0" smtClean="0"/>
              <a:t> si fa il </a:t>
            </a:r>
            <a:r>
              <a:rPr lang="it-IT" sz="1587" dirty="0" smtClean="0"/>
              <a:t>modulo</a:t>
            </a:r>
            <a:r>
              <a:rPr lang="it-IT" dirty="0" smtClean="0"/>
              <a:t> quadro della </a:t>
            </a:r>
            <a:r>
              <a:rPr lang="it-IT" b="1" dirty="0" smtClean="0">
                <a:sym typeface="Symbol"/>
              </a:rPr>
              <a:t></a:t>
            </a:r>
            <a:r>
              <a:rPr lang="it-IT" b="1" baseline="-25000" dirty="0" smtClean="0"/>
              <a:t>tot </a:t>
            </a:r>
            <a:r>
              <a:rPr lang="it-IT" dirty="0" smtClean="0"/>
              <a:t>per avere la probabilità</a:t>
            </a:r>
            <a:endParaRPr lang="it-IT" dirty="0"/>
          </a:p>
        </p:txBody>
      </p:sp>
      <p:sp>
        <p:nvSpPr>
          <p:cNvPr id="12" name="Rectangle 9"/>
          <p:cNvSpPr/>
          <p:nvPr/>
        </p:nvSpPr>
        <p:spPr>
          <a:xfrm>
            <a:off x="107504" y="483518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Caso classico:</a:t>
            </a:r>
          </a:p>
          <a:p>
            <a:r>
              <a:rPr lang="it-IT" sz="1600" dirty="0" smtClean="0"/>
              <a:t>Il sistema: una moneta</a:t>
            </a:r>
          </a:p>
          <a:p>
            <a:r>
              <a:rPr lang="it-IT" sz="1600" dirty="0" smtClean="0"/>
              <a:t>L’evento: il lancio della moneta</a:t>
            </a:r>
          </a:p>
          <a:p>
            <a:r>
              <a:rPr lang="it-IT" sz="1600" dirty="0" smtClean="0"/>
              <a:t>I possibili risultati:  Testa (T) o Croce (C).</a:t>
            </a:r>
          </a:p>
          <a:p>
            <a:r>
              <a:rPr lang="it-IT" sz="1600" dirty="0" smtClean="0"/>
              <a:t>Le probabilità:  P(T)=P(C)=50% </a:t>
            </a:r>
            <a:endParaRPr lang="it-IT" sz="1600" dirty="0"/>
          </a:p>
        </p:txBody>
      </p:sp>
      <p:sp>
        <p:nvSpPr>
          <p:cNvPr id="14" name="Rectangle 9"/>
          <p:cNvSpPr/>
          <p:nvPr/>
        </p:nvSpPr>
        <p:spPr>
          <a:xfrm>
            <a:off x="251520" y="1995686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Se ho </a:t>
            </a:r>
            <a:r>
              <a:rPr lang="it-IT" sz="1600" b="1" dirty="0" smtClean="0"/>
              <a:t>più possibilità relative al verificarsi di un evento</a:t>
            </a:r>
            <a:r>
              <a:rPr lang="it-IT" sz="1600" dirty="0" smtClean="0"/>
              <a:t>, per esempio se ho due modalità </a:t>
            </a:r>
            <a:r>
              <a:rPr lang="it-IT" sz="1600" b="1" dirty="0" smtClean="0"/>
              <a:t>1, 2  </a:t>
            </a:r>
            <a:r>
              <a:rPr lang="it-IT" sz="1600" dirty="0" smtClean="0"/>
              <a:t>ognuna descritta da una funzione d’onda  </a:t>
            </a:r>
            <a:r>
              <a:rPr lang="it-IT" sz="1600" b="1" dirty="0" smtClean="0">
                <a:sym typeface="Symbol"/>
              </a:rPr>
              <a:t></a:t>
            </a:r>
            <a:r>
              <a:rPr lang="it-IT" sz="1600" b="1" baseline="-25000" dirty="0" smtClean="0"/>
              <a:t>1 , </a:t>
            </a:r>
            <a:r>
              <a:rPr lang="it-IT" sz="1600" b="1" dirty="0" smtClean="0">
                <a:sym typeface="Symbol"/>
              </a:rPr>
              <a:t></a:t>
            </a:r>
            <a:r>
              <a:rPr lang="it-IT" sz="1600" b="1" baseline="-25000" dirty="0" smtClean="0"/>
              <a:t>2  </a:t>
            </a:r>
            <a:r>
              <a:rPr lang="it-IT" sz="1600" dirty="0" smtClean="0"/>
              <a:t>, allora ho: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063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50760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Esempio: La somma di due raggi di luce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15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600" y="590550"/>
                <a:ext cx="6629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/>
                  <a:t>Consideriamo </a:t>
                </a:r>
                <a:r>
                  <a:rPr lang="it-IT" b="1" dirty="0" smtClean="0"/>
                  <a:t>la luce</a:t>
                </a:r>
                <a:r>
                  <a:rPr lang="it-IT" dirty="0" smtClean="0"/>
                  <a:t>, cioè un’onda elettromagnetica, </a:t>
                </a:r>
                <a:r>
                  <a:rPr lang="it-IT" b="1" dirty="0" smtClean="0"/>
                  <a:t> l’intensità luminosa in un punto x</a:t>
                </a:r>
                <a:r>
                  <a:rPr lang="it-IT" dirty="0" smtClean="0"/>
                  <a:t> è proporzionale al </a:t>
                </a:r>
                <a:r>
                  <a:rPr lang="it-IT" b="1" dirty="0" smtClean="0"/>
                  <a:t>quadrato del campo elettrico in quel punto</a:t>
                </a:r>
                <a:r>
                  <a:rPr lang="it-IT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/>
                        </a:rPr>
                        <m:t>𝐈</m:t>
                      </m:r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it-IT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latin typeface="Cambria Math"/>
                            </a:rPr>
                            <m:t>𝐄</m:t>
                          </m:r>
                        </m:e>
                        <m:sup>
                          <m:r>
                            <a:rPr lang="it-IT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0550"/>
                <a:ext cx="662940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828" t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28600" y="188595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Quindi se in un punto </a:t>
            </a:r>
            <a:r>
              <a:rPr lang="it-IT" b="1" dirty="0" smtClean="0"/>
              <a:t>x</a:t>
            </a:r>
            <a:r>
              <a:rPr lang="it-IT" dirty="0" smtClean="0"/>
              <a:t> arrivano due onde luminose </a:t>
            </a:r>
            <a:r>
              <a:rPr lang="it-IT" b="1" dirty="0" smtClean="0"/>
              <a:t>1</a:t>
            </a:r>
            <a:r>
              <a:rPr lang="it-IT" dirty="0" smtClean="0"/>
              <a:t> e </a:t>
            </a:r>
            <a:r>
              <a:rPr lang="it-IT" b="1" dirty="0" smtClean="0"/>
              <a:t>2</a:t>
            </a:r>
            <a:r>
              <a:rPr lang="it-IT" dirty="0" smtClean="0"/>
              <a:t> con la stessa frequenza, ed ampiezza:  </a:t>
            </a:r>
            <a:r>
              <a:rPr lang="it-IT" b="1" dirty="0" smtClean="0"/>
              <a:t>E</a:t>
            </a:r>
            <a:r>
              <a:rPr lang="it-IT" b="1" baseline="-25000" dirty="0" smtClean="0"/>
              <a:t>1</a:t>
            </a:r>
            <a:r>
              <a:rPr lang="it-IT" b="1" dirty="0" smtClean="0"/>
              <a:t>(x) ,  E</a:t>
            </a:r>
            <a:r>
              <a:rPr lang="it-IT" b="1" baseline="-25000" dirty="0" smtClean="0"/>
              <a:t>2</a:t>
            </a:r>
            <a:r>
              <a:rPr lang="it-IT" b="1" dirty="0" smtClean="0"/>
              <a:t>(x)</a:t>
            </a:r>
            <a:r>
              <a:rPr lang="it-IT" dirty="0" smtClean="0"/>
              <a:t>,  </a:t>
            </a:r>
            <a:r>
              <a:rPr lang="it-IT" b="1" dirty="0" smtClean="0"/>
              <a:t>l’intensità luminosa risultante </a:t>
            </a:r>
            <a:r>
              <a:rPr lang="it-IT" dirty="0" smtClean="0"/>
              <a:t>è:</a:t>
            </a:r>
            <a:endParaRPr lang="it-IT" dirty="0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762000" y="3105150"/>
          <a:ext cx="59880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6" imgW="4102100" imgH="203200" progId="Equation.3">
                  <p:embed/>
                </p:oleObj>
              </mc:Choice>
              <mc:Fallback>
                <p:oleObj name="Equation" r:id="rId6" imgW="410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05150"/>
                        <a:ext cx="598805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676400" y="4019550"/>
            <a:ext cx="14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Intensità di </a:t>
            </a:r>
            <a:r>
              <a:rPr lang="it-IT" b="1" dirty="0" smtClean="0"/>
              <a:t>1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3581400" y="4019550"/>
            <a:ext cx="14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Intensità di </a:t>
            </a:r>
            <a:r>
              <a:rPr lang="it-IT" b="1" dirty="0" smtClean="0"/>
              <a:t>2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5334000" y="4019550"/>
            <a:ext cx="2214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Termine Interferenza</a:t>
            </a:r>
            <a:endParaRPr lang="it-IT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43200" y="3486150"/>
            <a:ext cx="1371600" cy="5334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3486150"/>
            <a:ext cx="609600" cy="5334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5963877" y="3542073"/>
            <a:ext cx="533400" cy="421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86400" y="3028950"/>
            <a:ext cx="1371600" cy="457200"/>
          </a:xfrm>
          <a:prstGeom prst="rect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98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50760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Il principio di sovrapposizione delle onde.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16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6277" y="486965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483518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Se un sistema descritto dall’equazione delle onde</a:t>
            </a:r>
            <a:r>
              <a:rPr lang="it-IT" sz="1600" dirty="0"/>
              <a:t> </a:t>
            </a:r>
            <a:r>
              <a:rPr lang="it-IT" sz="1600" dirty="0" smtClean="0"/>
              <a:t> ha come soluzioni due onde </a:t>
            </a:r>
            <a:r>
              <a:rPr lang="it-IT" sz="1600" b="1" dirty="0" smtClean="0"/>
              <a:t>E</a:t>
            </a:r>
            <a:r>
              <a:rPr lang="it-IT" sz="1600" b="1" baseline="-25000" dirty="0" smtClean="0"/>
              <a:t>1 </a:t>
            </a:r>
            <a:r>
              <a:rPr lang="it-IT" sz="1600" b="1" dirty="0" smtClean="0"/>
              <a:t>,</a:t>
            </a:r>
            <a:r>
              <a:rPr lang="it-IT" sz="1600" b="1" baseline="-25000" dirty="0" smtClean="0"/>
              <a:t> </a:t>
            </a:r>
            <a:r>
              <a:rPr lang="it-IT" sz="1600" b="1" dirty="0" smtClean="0"/>
              <a:t> E</a:t>
            </a:r>
            <a:r>
              <a:rPr lang="it-IT" sz="1600" b="1" baseline="-25000" dirty="0" smtClean="0"/>
              <a:t>2  </a:t>
            </a:r>
            <a:r>
              <a:rPr lang="it-IT" sz="1600" dirty="0" smtClean="0"/>
              <a:t>allora anche: </a:t>
            </a:r>
            <a:endParaRPr lang="it-IT" sz="1600" dirty="0"/>
          </a:p>
        </p:txBody>
      </p:sp>
      <p:sp>
        <p:nvSpPr>
          <p:cNvPr id="11" name="Rectangle 10"/>
          <p:cNvSpPr/>
          <p:nvPr/>
        </p:nvSpPr>
        <p:spPr>
          <a:xfrm>
            <a:off x="2439016" y="1146557"/>
            <a:ext cx="159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E = a</a:t>
            </a:r>
            <a:r>
              <a:rPr lang="it-IT" b="1" baseline="-25000" dirty="0" smtClean="0"/>
              <a:t>1</a:t>
            </a:r>
            <a:r>
              <a:rPr lang="it-IT" b="1" dirty="0" smtClean="0"/>
              <a:t> E</a:t>
            </a:r>
            <a:r>
              <a:rPr lang="it-IT" b="1" baseline="-25000" dirty="0" smtClean="0"/>
              <a:t>1</a:t>
            </a:r>
            <a:r>
              <a:rPr lang="it-IT" b="1" dirty="0" smtClean="0"/>
              <a:t> + a</a:t>
            </a:r>
            <a:r>
              <a:rPr lang="it-IT" b="1" baseline="-25000" dirty="0" smtClean="0"/>
              <a:t>2</a:t>
            </a:r>
            <a:r>
              <a:rPr lang="it-IT" b="1" dirty="0" smtClean="0"/>
              <a:t> E</a:t>
            </a:r>
            <a:r>
              <a:rPr lang="it-IT" b="1" baseline="-25000" dirty="0" smtClean="0"/>
              <a:t>2 </a:t>
            </a:r>
            <a:endParaRPr lang="it-IT" b="1" dirty="0"/>
          </a:p>
        </p:txBody>
      </p:sp>
      <p:sp>
        <p:nvSpPr>
          <p:cNvPr id="12" name="Rectangle 11"/>
          <p:cNvSpPr/>
          <p:nvPr/>
        </p:nvSpPr>
        <p:spPr>
          <a:xfrm>
            <a:off x="228600" y="1557798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sarà </a:t>
            </a:r>
            <a:r>
              <a:rPr lang="it-IT" sz="1600" b="1" dirty="0" smtClean="0"/>
              <a:t>una soluzione del sistema</a:t>
            </a:r>
            <a:r>
              <a:rPr lang="it-IT" sz="1600" dirty="0" smtClean="0"/>
              <a:t>, dove </a:t>
            </a:r>
            <a:r>
              <a:rPr lang="it-IT" sz="1600" b="1" dirty="0" smtClean="0"/>
              <a:t>a</a:t>
            </a:r>
            <a:r>
              <a:rPr lang="it-IT" sz="1600" b="1" baseline="-25000" dirty="0" smtClean="0"/>
              <a:t>1</a:t>
            </a:r>
            <a:r>
              <a:rPr lang="it-IT" sz="1600" b="1" dirty="0" smtClean="0"/>
              <a:t> e a</a:t>
            </a:r>
            <a:r>
              <a:rPr lang="it-IT" sz="1600" b="1" baseline="-25000" dirty="0" smtClean="0"/>
              <a:t>2</a:t>
            </a:r>
            <a:r>
              <a:rPr lang="it-IT" sz="1600" b="1" dirty="0" smtClean="0"/>
              <a:t>  </a:t>
            </a:r>
            <a:r>
              <a:rPr lang="it-IT" sz="1600" dirty="0" smtClean="0"/>
              <a:t>sono due costanti arbitrarie. </a:t>
            </a:r>
            <a:endParaRPr lang="it-IT" sz="16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1995686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La ragione è legata alla linearità delle equazioni che descrivono il sistema, è una proprietà matematica del sistema.</a:t>
            </a:r>
            <a:endParaRPr lang="it-IT" sz="1600" dirty="0"/>
          </a:p>
        </p:txBody>
      </p:sp>
      <p:sp>
        <p:nvSpPr>
          <p:cNvPr id="14" name="Rectangle 12"/>
          <p:cNvSpPr/>
          <p:nvPr/>
        </p:nvSpPr>
        <p:spPr>
          <a:xfrm>
            <a:off x="228600" y="2778560"/>
            <a:ext cx="6287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Esempio classico: se prendo una corda e vedo che posso farla vibrare con la frequenza </a:t>
            </a:r>
            <a:r>
              <a:rPr lang="it-IT" sz="1600" b="1" dirty="0" smtClean="0"/>
              <a:t>f</a:t>
            </a:r>
            <a:r>
              <a:rPr lang="it-IT" sz="1600" b="1" baseline="-25000" dirty="0" smtClean="0"/>
              <a:t>1</a:t>
            </a:r>
            <a:r>
              <a:rPr lang="it-IT" sz="1600" b="1" dirty="0" smtClean="0"/>
              <a:t> [A(t)</a:t>
            </a:r>
            <a:r>
              <a:rPr lang="it-IT" sz="1600" b="1" dirty="0" smtClean="0">
                <a:sym typeface="Symbol"/>
              </a:rPr>
              <a:t></a:t>
            </a:r>
            <a:r>
              <a:rPr lang="it-IT" sz="1600" b="1" dirty="0" smtClean="0"/>
              <a:t> cos </a:t>
            </a:r>
            <a:r>
              <a:rPr lang="it-IT" sz="1600" b="1" dirty="0" smtClean="0">
                <a:sym typeface="Symbol"/>
              </a:rPr>
              <a:t></a:t>
            </a:r>
            <a:r>
              <a:rPr lang="it-IT" sz="1600" b="1" baseline="-25000" dirty="0" smtClean="0">
                <a:sym typeface="Symbol"/>
              </a:rPr>
              <a:t>1</a:t>
            </a:r>
            <a:r>
              <a:rPr lang="it-IT" sz="1600" b="1" dirty="0" smtClean="0"/>
              <a:t> t] , </a:t>
            </a:r>
            <a:r>
              <a:rPr lang="it-IT" sz="1600" dirty="0" smtClean="0"/>
              <a:t>o con </a:t>
            </a:r>
            <a:r>
              <a:rPr lang="it-IT" sz="1600" dirty="0"/>
              <a:t>la frequenza </a:t>
            </a:r>
            <a:r>
              <a:rPr lang="it-IT" sz="1600" b="1" dirty="0" smtClean="0"/>
              <a:t>f</a:t>
            </a:r>
            <a:r>
              <a:rPr lang="it-IT" sz="1600" b="1" baseline="-25000" dirty="0" smtClean="0"/>
              <a:t>2 </a:t>
            </a:r>
            <a:r>
              <a:rPr lang="it-IT" sz="1600" b="1" dirty="0"/>
              <a:t>[</a:t>
            </a:r>
            <a:r>
              <a:rPr lang="it-IT" sz="1600" b="1" dirty="0" smtClean="0"/>
              <a:t>A(t) </a:t>
            </a:r>
            <a:r>
              <a:rPr lang="it-IT" sz="1600" b="1" dirty="0" smtClean="0">
                <a:sym typeface="Symbol"/>
              </a:rPr>
              <a:t></a:t>
            </a:r>
            <a:r>
              <a:rPr lang="it-IT" sz="1600" b="1" dirty="0" smtClean="0"/>
              <a:t>cos </a:t>
            </a:r>
            <a:r>
              <a:rPr lang="it-IT" sz="1600" b="1" dirty="0" smtClean="0">
                <a:sym typeface="Symbol"/>
              </a:rPr>
              <a:t></a:t>
            </a:r>
            <a:r>
              <a:rPr lang="it-IT" sz="1600" b="1" baseline="-25000" dirty="0" smtClean="0">
                <a:sym typeface="Symbol"/>
              </a:rPr>
              <a:t>2</a:t>
            </a:r>
            <a:r>
              <a:rPr lang="it-IT" sz="1600" b="1" dirty="0" smtClean="0"/>
              <a:t> </a:t>
            </a:r>
            <a:r>
              <a:rPr lang="it-IT" sz="1600" b="1" dirty="0"/>
              <a:t>t]</a:t>
            </a:r>
            <a:r>
              <a:rPr lang="it-IT" sz="1600" b="1" dirty="0" smtClean="0"/>
              <a:t> </a:t>
            </a:r>
            <a:r>
              <a:rPr lang="it-IT" sz="1600" dirty="0" smtClean="0"/>
              <a:t>allora posso farla vibrare anche con l’ampiezza: </a:t>
            </a:r>
          </a:p>
          <a:p>
            <a:pPr algn="just"/>
            <a:r>
              <a:rPr lang="it-IT" sz="1600" b="1" dirty="0" smtClean="0"/>
              <a:t>A = A</a:t>
            </a:r>
            <a:r>
              <a:rPr lang="it-IT" sz="1600" b="1" baseline="-25000" dirty="0" smtClean="0"/>
              <a:t>1</a:t>
            </a:r>
            <a:r>
              <a:rPr lang="it-IT" sz="1600" b="1" dirty="0" smtClean="0"/>
              <a:t> </a:t>
            </a:r>
            <a:r>
              <a:rPr lang="it-IT" sz="1600" b="1" dirty="0"/>
              <a:t>cos </a:t>
            </a:r>
            <a:r>
              <a:rPr lang="it-IT" sz="1600" b="1" dirty="0">
                <a:sym typeface="Symbol"/>
              </a:rPr>
              <a:t></a:t>
            </a:r>
            <a:r>
              <a:rPr lang="it-IT" sz="1600" b="1" baseline="-25000" dirty="0">
                <a:sym typeface="Symbol"/>
              </a:rPr>
              <a:t>1</a:t>
            </a:r>
            <a:r>
              <a:rPr lang="it-IT" sz="1600" b="1" dirty="0"/>
              <a:t> </a:t>
            </a:r>
            <a:r>
              <a:rPr lang="it-IT" sz="1600" b="1" dirty="0" smtClean="0"/>
              <a:t>t + A</a:t>
            </a:r>
            <a:r>
              <a:rPr lang="it-IT" sz="1600" b="1" baseline="-25000" dirty="0" smtClean="0"/>
              <a:t>2</a:t>
            </a:r>
            <a:r>
              <a:rPr lang="it-IT" sz="1600" b="1" dirty="0" smtClean="0"/>
              <a:t> cos </a:t>
            </a:r>
            <a:r>
              <a:rPr lang="it-IT" sz="1600" b="1" dirty="0">
                <a:sym typeface="Symbol"/>
              </a:rPr>
              <a:t></a:t>
            </a:r>
            <a:r>
              <a:rPr lang="it-IT" sz="1600" b="1" baseline="-25000" dirty="0">
                <a:sym typeface="Symbol"/>
              </a:rPr>
              <a:t>2</a:t>
            </a:r>
            <a:r>
              <a:rPr lang="it-IT" sz="1600" b="1" dirty="0"/>
              <a:t> </a:t>
            </a:r>
            <a:r>
              <a:rPr lang="it-IT" sz="1600" b="1" dirty="0" smtClean="0"/>
              <a:t>t , </a:t>
            </a:r>
            <a:r>
              <a:rPr lang="it-IT" sz="1600" dirty="0" smtClean="0"/>
              <a:t>cioè anche la somma di soluzioni è una soluzione del sistema.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58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660232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Il principio di sovrapposizione in Meccanica Quantistica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17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6277" y="486965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483518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Se ho un sistema descritto da due funzioni d’onda </a:t>
            </a:r>
            <a:r>
              <a:rPr lang="it-IT" sz="1600" b="1" dirty="0">
                <a:sym typeface="Symbol"/>
              </a:rPr>
              <a:t> </a:t>
            </a:r>
            <a:r>
              <a:rPr lang="it-IT" sz="1600" b="1" dirty="0" smtClean="0">
                <a:sym typeface="Symbol"/>
              </a:rPr>
              <a:t> </a:t>
            </a:r>
            <a:r>
              <a:rPr lang="it-IT" sz="1600" b="1" baseline="-25000" dirty="0"/>
              <a:t>1 </a:t>
            </a:r>
            <a:r>
              <a:rPr lang="it-IT" sz="1600" b="1" dirty="0" smtClean="0"/>
              <a:t>   e    </a:t>
            </a:r>
            <a:r>
              <a:rPr lang="it-IT" sz="1600" b="1" dirty="0" smtClean="0">
                <a:sym typeface="Symbol"/>
              </a:rPr>
              <a:t></a:t>
            </a:r>
            <a:r>
              <a:rPr lang="it-IT" sz="1600" b="1" baseline="-25000" dirty="0"/>
              <a:t>2 </a:t>
            </a:r>
            <a:r>
              <a:rPr lang="it-IT" sz="1600" b="1" dirty="0"/>
              <a:t> </a:t>
            </a:r>
            <a:r>
              <a:rPr lang="it-IT" sz="1600" b="1" dirty="0" smtClean="0"/>
              <a:t>, </a:t>
            </a:r>
            <a:r>
              <a:rPr lang="it-IT" sz="1600" dirty="0" smtClean="0"/>
              <a:t>allora</a:t>
            </a:r>
            <a:endParaRPr lang="it-IT" sz="1600" dirty="0"/>
          </a:p>
        </p:txBody>
      </p:sp>
      <p:sp>
        <p:nvSpPr>
          <p:cNvPr id="12" name="Rectangle 11"/>
          <p:cNvSpPr/>
          <p:nvPr/>
        </p:nvSpPr>
        <p:spPr>
          <a:xfrm>
            <a:off x="269867" y="1219244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sarà </a:t>
            </a:r>
            <a:r>
              <a:rPr lang="it-IT" sz="1600" b="1" dirty="0" smtClean="0"/>
              <a:t>una soluzione del sistema</a:t>
            </a:r>
            <a:r>
              <a:rPr lang="it-IT" sz="1600" dirty="0" smtClean="0"/>
              <a:t>, dove </a:t>
            </a:r>
            <a:r>
              <a:rPr lang="it-IT" sz="1600" b="1" dirty="0" smtClean="0"/>
              <a:t>a</a:t>
            </a:r>
            <a:r>
              <a:rPr lang="it-IT" sz="1600" b="1" baseline="-25000" dirty="0" smtClean="0"/>
              <a:t>1</a:t>
            </a:r>
            <a:r>
              <a:rPr lang="it-IT" sz="1600" b="1" dirty="0" smtClean="0"/>
              <a:t> e a</a:t>
            </a:r>
            <a:r>
              <a:rPr lang="it-IT" sz="1600" b="1" baseline="-25000" dirty="0" smtClean="0"/>
              <a:t>2</a:t>
            </a:r>
            <a:r>
              <a:rPr lang="it-IT" sz="1600" b="1" dirty="0" smtClean="0"/>
              <a:t>  </a:t>
            </a:r>
            <a:r>
              <a:rPr lang="it-IT" sz="1600" dirty="0" smtClean="0"/>
              <a:t>sono due costanti arbitrarie. </a:t>
            </a:r>
            <a:endParaRPr lang="it-IT" sz="1600" dirty="0"/>
          </a:p>
        </p:txBody>
      </p:sp>
      <p:sp>
        <p:nvSpPr>
          <p:cNvPr id="15" name="Rectangle 12"/>
          <p:cNvSpPr/>
          <p:nvPr/>
        </p:nvSpPr>
        <p:spPr>
          <a:xfrm>
            <a:off x="269867" y="3452395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Nota: questo non è vero in meccanica classica. Se io posso entrare in una stanza passando per la porta 1 oppure per la porta 2…non posso entrarci passando per la porta 1 </a:t>
            </a:r>
            <a:r>
              <a:rPr lang="it-IT" sz="1600" b="1" dirty="0" smtClean="0">
                <a:solidFill>
                  <a:srgbClr val="FF0000"/>
                </a:solidFill>
              </a:rPr>
              <a:t>E</a:t>
            </a:r>
            <a:r>
              <a:rPr lang="it-IT" sz="1600" dirty="0" smtClean="0"/>
              <a:t> per la porta 2.</a:t>
            </a:r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2411760" y="822072"/>
            <a:ext cx="1956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ym typeface="Symbol"/>
              </a:rPr>
              <a:t></a:t>
            </a:r>
            <a:r>
              <a:rPr lang="it-IT" b="1" baseline="-25000" dirty="0"/>
              <a:t>tot </a:t>
            </a:r>
            <a:r>
              <a:rPr lang="it-IT" b="1" dirty="0" smtClean="0"/>
              <a:t>=</a:t>
            </a:r>
            <a:r>
              <a:rPr lang="it-IT" b="1" dirty="0"/>
              <a:t> a</a:t>
            </a:r>
            <a:r>
              <a:rPr lang="it-IT" b="1" baseline="-25000" dirty="0"/>
              <a:t>1 </a:t>
            </a:r>
            <a:r>
              <a:rPr lang="it-IT" b="1" dirty="0" smtClean="0"/>
              <a:t> </a:t>
            </a:r>
            <a:r>
              <a:rPr lang="it-IT" b="1" dirty="0" smtClean="0">
                <a:sym typeface="Symbol"/>
              </a:rPr>
              <a:t></a:t>
            </a:r>
            <a:r>
              <a:rPr lang="it-IT" b="1" baseline="-25000" dirty="0"/>
              <a:t>1 </a:t>
            </a:r>
            <a:r>
              <a:rPr lang="it-IT" b="1" dirty="0" smtClean="0"/>
              <a:t>+</a:t>
            </a:r>
            <a:r>
              <a:rPr lang="it-IT" b="1" dirty="0"/>
              <a:t> </a:t>
            </a:r>
            <a:r>
              <a:rPr lang="it-IT" b="1" dirty="0" smtClean="0"/>
              <a:t>a</a:t>
            </a:r>
            <a:r>
              <a:rPr lang="it-IT" b="1" baseline="-25000" dirty="0" smtClean="0"/>
              <a:t>2 </a:t>
            </a:r>
            <a:r>
              <a:rPr lang="it-IT" b="1" dirty="0" smtClean="0">
                <a:sym typeface="Symbol"/>
              </a:rPr>
              <a:t></a:t>
            </a:r>
            <a:r>
              <a:rPr lang="it-IT" b="1" baseline="-25000" dirty="0"/>
              <a:t>2 </a:t>
            </a:r>
            <a:endParaRPr lang="en-US" dirty="0"/>
          </a:p>
        </p:txBody>
      </p:sp>
      <p:sp>
        <p:nvSpPr>
          <p:cNvPr id="16" name="Rectangle 12"/>
          <p:cNvSpPr/>
          <p:nvPr/>
        </p:nvSpPr>
        <p:spPr>
          <a:xfrm>
            <a:off x="269867" y="1923678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Per esempio l’elettrone, all’uscita dalle fenditure, nell’esperimento delle due fenditure, è descritto dalla funzione d’onda </a:t>
            </a:r>
            <a:r>
              <a:rPr lang="it-IT" sz="1600" b="1" dirty="0">
                <a:sym typeface="Symbol"/>
              </a:rPr>
              <a:t></a:t>
            </a:r>
            <a:r>
              <a:rPr lang="it-IT" sz="1600" b="1" baseline="-25000" dirty="0"/>
              <a:t>1</a:t>
            </a:r>
            <a:r>
              <a:rPr lang="it-IT" sz="1600" dirty="0" smtClean="0"/>
              <a:t>[è passato dalla fenditura 1] + la funzione d’onda </a:t>
            </a:r>
            <a:r>
              <a:rPr lang="it-IT" sz="1600" b="1" dirty="0" smtClean="0">
                <a:sym typeface="Symbol"/>
              </a:rPr>
              <a:t></a:t>
            </a:r>
            <a:r>
              <a:rPr lang="it-IT" sz="1600" b="1" baseline="-25000" dirty="0" smtClean="0"/>
              <a:t>2</a:t>
            </a:r>
            <a:r>
              <a:rPr lang="it-IT" sz="1600" dirty="0" smtClean="0"/>
              <a:t>[è passato dalla fenditura 2].</a:t>
            </a:r>
          </a:p>
          <a:p>
            <a:pPr algn="just"/>
            <a:r>
              <a:rPr lang="it-IT" sz="1600" dirty="0" smtClean="0"/>
              <a:t>L’elettrone è descritto da un’onda che passa per entrambe le fenditure.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928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660232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Il Gatto di Schrödinger: sta bene?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18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6277" y="486965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097" y="528329"/>
            <a:ext cx="6583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Il Gatto è un esperimento ideale in cui si applica ad un sistema macroscopico la sovrapposizione delle funzioni d’onda.</a:t>
            </a:r>
          </a:p>
          <a:p>
            <a:r>
              <a:rPr lang="it-IT" sz="1600" dirty="0" smtClean="0"/>
              <a:t>Cosa dice </a:t>
            </a:r>
            <a:r>
              <a:rPr lang="it-IT" sz="1600" dirty="0">
                <a:ea typeface="Gungsuh" pitchFamily="18" charset="-127"/>
              </a:rPr>
              <a:t>Schrödinger</a:t>
            </a:r>
            <a:r>
              <a:rPr lang="it-IT" sz="1600" dirty="0" smtClean="0"/>
              <a:t> :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200"/>
            <a:ext cx="2287900" cy="17995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7" y="1377006"/>
            <a:ext cx="3220868" cy="2308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168769" y="3939902"/>
                <a:ext cx="5434886" cy="878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Atomo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decaduto</m:t>
                              </m:r>
                              <m:r>
                                <a:rPr lang="it-IT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fiala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rotta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gatto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avvelenato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: </m:t>
                              </m:r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  <m:e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Atomo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non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decaduto</m:t>
                              </m:r>
                              <m:r>
                                <a:rPr lang="it-IT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→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fiala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sana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 →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gatto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sano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  <a:ea typeface="Cambria Math"/>
                                </a:rPr>
                                <m:t>: </m:t>
                              </m:r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9" y="3939902"/>
                <a:ext cx="5434886" cy="878446"/>
              </a:xfrm>
              <a:prstGeom prst="rect">
                <a:avLst/>
              </a:prstGeom>
              <a:blipFill rotWithShape="0">
                <a:blip r:embed="rId5"/>
                <a:stretch>
                  <a:fillRect b="-90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/>
          <p:nvPr/>
        </p:nvSpPr>
        <p:spPr>
          <a:xfrm>
            <a:off x="3563888" y="2106655"/>
            <a:ext cx="4861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Dopo un’ora: come sarà l’atomo?</a:t>
            </a:r>
          </a:p>
          <a:p>
            <a:r>
              <a:rPr lang="it-IT" sz="1600" dirty="0" smtClean="0"/>
              <a:t>Come sarà la fiala?</a:t>
            </a:r>
          </a:p>
          <a:p>
            <a:r>
              <a:rPr lang="it-IT" sz="1600" dirty="0" smtClean="0"/>
              <a:t>Come sarà il gatto?</a:t>
            </a:r>
          </a:p>
          <a:p>
            <a:r>
              <a:rPr lang="it-IT" sz="1600" dirty="0" smtClean="0"/>
              <a:t>Idealmente, se il sistema fosse microscopico e non interagisse con niente sarebbe nella sovrapposizione dei due stati possibili…e farei collassare la funzione aprendo la scatola per vedere come sta…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580075" y="127565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La probabilità di decadimento dell’atomo radioattivo è del 50% ogni ora.</a:t>
            </a:r>
          </a:p>
        </p:txBody>
      </p:sp>
      <p:sp>
        <p:nvSpPr>
          <p:cNvPr id="3" name="Stella a 5 punte 2"/>
          <p:cNvSpPr/>
          <p:nvPr/>
        </p:nvSpPr>
        <p:spPr>
          <a:xfrm>
            <a:off x="2267744" y="1131590"/>
            <a:ext cx="144016" cy="1440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Perché vedo l’interferenza con gli elettroni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2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73" y="1"/>
            <a:ext cx="199631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9512" y="574021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Ma sono sicuro che gli elettroni  sono delle particelle che arrivano uno per volta?</a:t>
            </a:r>
          </a:p>
          <a:p>
            <a:r>
              <a:rPr lang="it-IT" sz="1600" dirty="0" smtClean="0"/>
              <a:t>Sì, sento il click del contatore…vedo l’immagine sulla lastra. </a:t>
            </a:r>
            <a:endParaRPr lang="it-IT" sz="1600" dirty="0"/>
          </a:p>
        </p:txBody>
      </p:sp>
      <p:sp>
        <p:nvSpPr>
          <p:cNvPr id="5" name="Avanti o successivo 4">
            <a:hlinkClick r:id="rId4" action="ppaction://hlinksldjump" highlightClick="1"/>
          </p:cNvPr>
          <p:cNvSpPr/>
          <p:nvPr/>
        </p:nvSpPr>
        <p:spPr>
          <a:xfrm>
            <a:off x="5292080" y="970008"/>
            <a:ext cx="318898" cy="323166"/>
          </a:xfrm>
          <a:prstGeom prst="actionButtonForwardNex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79512" y="1419622"/>
                <a:ext cx="633670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Quello che succede è che gli elettroni sono descritti dalla loro funzione d’onda…all’uscita dalle due fenditure ci sono le due </a:t>
                </a:r>
                <a:r>
                  <a:rPr lang="it-IT" sz="1600" dirty="0" err="1" smtClean="0"/>
                  <a:t>f.d.o</a:t>
                </a:r>
                <a:r>
                  <a:rPr lang="it-IT" sz="1600" dirty="0" smtClean="0"/>
                  <a:t>.   </a:t>
                </a:r>
                <a:r>
                  <a:rPr lang="it-IT" sz="1600" dirty="0" smtClean="0">
                    <a:sym typeface="Symbol"/>
                  </a:rPr>
                  <a:t></a:t>
                </a:r>
                <a:r>
                  <a:rPr lang="it-IT" sz="1600" baseline="-25000" dirty="0" smtClean="0">
                    <a:sym typeface="Symbol"/>
                  </a:rPr>
                  <a:t>1  </a:t>
                </a:r>
                <a:r>
                  <a:rPr lang="it-IT" sz="1600" dirty="0" smtClean="0">
                    <a:sym typeface="Symbol"/>
                  </a:rPr>
                  <a:t>e </a:t>
                </a:r>
                <a:r>
                  <a:rPr lang="it-IT" sz="1600" baseline="-25000" dirty="0" smtClean="0">
                    <a:sym typeface="Symbol"/>
                  </a:rPr>
                  <a:t>2</a:t>
                </a:r>
                <a:r>
                  <a:rPr lang="it-IT" sz="1600" dirty="0" smtClean="0">
                    <a:sym typeface="Symbol"/>
                  </a:rPr>
                  <a:t>.</a:t>
                </a:r>
              </a:p>
              <a:p>
                <a:endParaRPr lang="it-IT" sz="1600" dirty="0">
                  <a:sym typeface="Symbol"/>
                </a:endParaRPr>
              </a:p>
              <a:p>
                <a:r>
                  <a:rPr lang="it-IT" sz="1600" dirty="0" smtClean="0">
                    <a:sym typeface="Symbol"/>
                  </a:rPr>
                  <a:t>La probabilità di trovare un elettrone sullo schermo è data dal quadrato della </a:t>
                </a:r>
                <a:r>
                  <a:rPr lang="it-IT" sz="1600" dirty="0" err="1" smtClean="0">
                    <a:sym typeface="Symbol"/>
                  </a:rPr>
                  <a:t>f.d.o</a:t>
                </a:r>
                <a:r>
                  <a:rPr lang="it-IT" sz="1600" dirty="0" smtClean="0">
                    <a:sym typeface="Symbol"/>
                  </a:rPr>
                  <a:t> totale…..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/>
                            <a:sym typeface="Symbol"/>
                          </a:rPr>
                          <m:t>1+2</m:t>
                        </m:r>
                      </m:e>
                    </m:d>
                    <m:r>
                      <a:rPr lang="it-IT" sz="1600" b="0" i="1" smtClean="0">
                        <a:latin typeface="Cambria Math"/>
                        <a:sym typeface="Symbol"/>
                      </a:rPr>
                      <m:t>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it-IT" sz="1600" i="1">
                                    <a:latin typeface="Cambria Math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sz="1600" i="1">
                                <a:latin typeface="Cambria Math"/>
                                <a:sym typeface="Symbol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it-IT" sz="1600" i="1">
                                    <a:latin typeface="Cambria Math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600" dirty="0" smtClean="0"/>
                  <a:t>….e la somma di onde dà interferenza.</a:t>
                </a:r>
              </a:p>
              <a:p>
                <a:r>
                  <a:rPr lang="it-IT" sz="1600" dirty="0" smtClean="0"/>
                  <a:t>Quindi gli elettroni si comportano come onde, quando passano attraverso le fenditure….e come particelle quando vengono rivelate.</a:t>
                </a:r>
              </a:p>
              <a:p>
                <a:endParaRPr lang="it-IT" sz="1600" dirty="0"/>
              </a:p>
              <a:p>
                <a:r>
                  <a:rPr lang="it-IT" sz="1600" dirty="0" smtClean="0"/>
                  <a:t>Ma l’elettrone è indivisibile, da dove passa veramente?</a:t>
                </a:r>
              </a:p>
              <a:p>
                <a:r>
                  <a:rPr lang="it-IT" sz="1600" dirty="0" smtClean="0"/>
                  <a:t>Posso provare a guardarlo?</a:t>
                </a: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9622"/>
                <a:ext cx="6336704" cy="2800767"/>
              </a:xfrm>
              <a:prstGeom prst="rect">
                <a:avLst/>
              </a:prstGeom>
              <a:blipFill rotWithShape="1">
                <a:blip r:embed="rId5"/>
                <a:stretch>
                  <a:fillRect l="-481" t="-654" b="-19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4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>
                <a:ea typeface="Gungsuh" pitchFamily="18" charset="-127"/>
              </a:rPr>
              <a:t>Guardiamo gli </a:t>
            </a:r>
            <a:r>
              <a:rPr lang="it-IT" sz="2000" b="1" dirty="0" smtClean="0">
                <a:ea typeface="Gungsuh" pitchFamily="18" charset="-127"/>
              </a:rPr>
              <a:t>elettroni: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3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43" y="1"/>
            <a:ext cx="1742242" cy="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9"/>
          <p:cNvSpPr/>
          <p:nvPr/>
        </p:nvSpPr>
        <p:spPr>
          <a:xfrm>
            <a:off x="1680615" y="3867894"/>
            <a:ext cx="947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Fenditure</a:t>
            </a:r>
            <a:endParaRPr lang="it-IT" sz="1200" dirty="0"/>
          </a:p>
        </p:txBody>
      </p:sp>
      <p:sp>
        <p:nvSpPr>
          <p:cNvPr id="54" name="Rectangle 9"/>
          <p:cNvSpPr/>
          <p:nvPr/>
        </p:nvSpPr>
        <p:spPr>
          <a:xfrm>
            <a:off x="2697209" y="4126309"/>
            <a:ext cx="1240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Schermo</a:t>
            </a:r>
            <a:endParaRPr lang="it-IT" sz="1200" dirty="0"/>
          </a:p>
        </p:txBody>
      </p:sp>
      <p:sp>
        <p:nvSpPr>
          <p:cNvPr id="57" name="Rectangle 9"/>
          <p:cNvSpPr/>
          <p:nvPr/>
        </p:nvSpPr>
        <p:spPr>
          <a:xfrm>
            <a:off x="3587205" y="4260370"/>
            <a:ext cx="2094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Grafico della Probabilità</a:t>
            </a:r>
            <a:endParaRPr lang="it-IT" sz="1200" dirty="0"/>
          </a:p>
        </p:txBody>
      </p:sp>
      <p:sp>
        <p:nvSpPr>
          <p:cNvPr id="25" name="Rettangolo con singolo angolo arrotondato 24"/>
          <p:cNvSpPr/>
          <p:nvPr/>
        </p:nvSpPr>
        <p:spPr>
          <a:xfrm>
            <a:off x="3419872" y="1349062"/>
            <a:ext cx="144016" cy="2808311"/>
          </a:xfrm>
          <a:prstGeom prst="round1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3735160" y="1478552"/>
            <a:ext cx="1772944" cy="2654386"/>
            <a:chOff x="4209105" y="915566"/>
            <a:chExt cx="1772944" cy="2736303"/>
          </a:xfrm>
        </p:grpSpPr>
        <p:grpSp>
          <p:nvGrpSpPr>
            <p:cNvPr id="58" name="Gruppo 57"/>
            <p:cNvGrpSpPr/>
            <p:nvPr/>
          </p:nvGrpSpPr>
          <p:grpSpPr>
            <a:xfrm>
              <a:off x="4209105" y="915566"/>
              <a:ext cx="1587031" cy="2736303"/>
              <a:chOff x="3777057" y="915566"/>
              <a:chExt cx="1587031" cy="2736303"/>
            </a:xfrm>
          </p:grpSpPr>
          <p:cxnSp>
            <p:nvCxnSpPr>
              <p:cNvPr id="30" name="Connettore 1 29"/>
              <p:cNvCxnSpPr/>
              <p:nvPr/>
            </p:nvCxnSpPr>
            <p:spPr>
              <a:xfrm flipH="1">
                <a:off x="3777057" y="915566"/>
                <a:ext cx="2855" cy="2736303"/>
              </a:xfrm>
              <a:prstGeom prst="line">
                <a:avLst/>
              </a:prstGeom>
              <a:ln w="2286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H="1">
                <a:off x="3777057" y="2172692"/>
                <a:ext cx="1587031" cy="0"/>
              </a:xfrm>
              <a:prstGeom prst="line">
                <a:avLst/>
              </a:prstGeom>
              <a:ln w="2286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9"/>
            <p:cNvSpPr/>
            <p:nvPr/>
          </p:nvSpPr>
          <p:spPr>
            <a:xfrm>
              <a:off x="5577962" y="1863438"/>
              <a:ext cx="404087" cy="317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/>
                <a:t>P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3779912" y="1126972"/>
            <a:ext cx="4312221" cy="2524897"/>
            <a:chOff x="3860179" y="1126972"/>
            <a:chExt cx="4312221" cy="2524897"/>
          </a:xfrm>
        </p:grpSpPr>
        <p:sp>
          <p:nvSpPr>
            <p:cNvPr id="4" name="CasellaDiTesto 3"/>
            <p:cNvSpPr txBox="1"/>
            <p:nvPr/>
          </p:nvSpPr>
          <p:spPr>
            <a:xfrm>
              <a:off x="5508104" y="1126972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t-IT" sz="1600" dirty="0" smtClean="0">
                  <a:solidFill>
                    <a:srgbClr val="FF0000"/>
                  </a:solidFill>
                </a:rPr>
                <a:t>Aperta solo la fenditura 1: </a:t>
              </a:r>
              <a:r>
                <a:rPr lang="it-IT" sz="1600" dirty="0">
                  <a:solidFill>
                    <a:srgbClr val="FF0000"/>
                  </a:solidFill>
                </a:rPr>
                <a:t> 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P1</a:t>
              </a:r>
              <a:r>
                <a:rPr lang="it-IT" sz="1600" dirty="0" smtClean="0">
                  <a:solidFill>
                    <a:srgbClr val="FF0000"/>
                  </a:solidFill>
                </a:rPr>
                <a:t> – (li fotografo)</a:t>
              </a:r>
            </a:p>
          </p:txBody>
        </p:sp>
        <p:sp>
          <p:nvSpPr>
            <p:cNvPr id="60" name="Figura a mano libera 59"/>
            <p:cNvSpPr/>
            <p:nvPr/>
          </p:nvSpPr>
          <p:spPr>
            <a:xfrm rot="5400000">
              <a:off x="2954137" y="2043228"/>
              <a:ext cx="2514683" cy="702600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3743763" y="1644612"/>
            <a:ext cx="3952181" cy="2624723"/>
            <a:chOff x="3860179" y="1635647"/>
            <a:chExt cx="3952181" cy="2624723"/>
          </a:xfrm>
        </p:grpSpPr>
        <p:sp>
          <p:nvSpPr>
            <p:cNvPr id="80" name="Figura a mano libera 79"/>
            <p:cNvSpPr/>
            <p:nvPr/>
          </p:nvSpPr>
          <p:spPr>
            <a:xfrm rot="5400000">
              <a:off x="2899117" y="2596709"/>
              <a:ext cx="2624723" cy="702600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5508104" y="1707654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it-IT" sz="1600" dirty="0" smtClean="0">
                  <a:solidFill>
                    <a:srgbClr val="0000FF"/>
                  </a:solidFill>
                </a:rPr>
                <a:t>Aperta solo la fenditura 2: </a:t>
              </a:r>
              <a:r>
                <a:rPr lang="it-IT" sz="1600" b="1" dirty="0" smtClean="0">
                  <a:solidFill>
                    <a:srgbClr val="0000FF"/>
                  </a:solidFill>
                </a:rPr>
                <a:t>P2 </a:t>
              </a:r>
              <a:r>
                <a:rPr lang="it-IT" sz="1600" dirty="0" smtClean="0">
                  <a:solidFill>
                    <a:srgbClr val="0000FF"/>
                  </a:solidFill>
                </a:rPr>
                <a:t>(foto)</a:t>
              </a:r>
            </a:p>
          </p:txBody>
        </p:sp>
      </p:grpSp>
      <p:sp>
        <p:nvSpPr>
          <p:cNvPr id="111" name="Ovale 110"/>
          <p:cNvSpPr/>
          <p:nvPr/>
        </p:nvSpPr>
        <p:spPr>
          <a:xfrm>
            <a:off x="1853704" y="2733774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Ovale 113"/>
          <p:cNvSpPr/>
          <p:nvPr/>
        </p:nvSpPr>
        <p:spPr>
          <a:xfrm>
            <a:off x="1986871" y="2497129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Ovale 115"/>
          <p:cNvSpPr/>
          <p:nvPr/>
        </p:nvSpPr>
        <p:spPr>
          <a:xfrm>
            <a:off x="2092914" y="2230525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Ovale 117"/>
          <p:cNvSpPr/>
          <p:nvPr/>
        </p:nvSpPr>
        <p:spPr>
          <a:xfrm>
            <a:off x="2038914" y="3221532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Ovale 119"/>
          <p:cNvSpPr/>
          <p:nvPr/>
        </p:nvSpPr>
        <p:spPr>
          <a:xfrm>
            <a:off x="1997720" y="3005246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e 122"/>
          <p:cNvSpPr/>
          <p:nvPr/>
        </p:nvSpPr>
        <p:spPr>
          <a:xfrm>
            <a:off x="1709688" y="2931790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-49760" y="1929523"/>
            <a:ext cx="2371504" cy="1200283"/>
            <a:chOff x="-49760" y="1929523"/>
            <a:chExt cx="2371504" cy="1200283"/>
          </a:xfrm>
        </p:grpSpPr>
        <p:sp>
          <p:nvSpPr>
            <p:cNvPr id="13" name="Rectangle 9"/>
            <p:cNvSpPr/>
            <p:nvPr/>
          </p:nvSpPr>
          <p:spPr>
            <a:xfrm>
              <a:off x="-49760" y="1929523"/>
              <a:ext cx="10933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/>
                <a:t>Sorgente di elettroni</a:t>
              </a:r>
              <a:endParaRPr lang="it-IT" sz="1400" dirty="0"/>
            </a:p>
          </p:txBody>
        </p:sp>
        <p:pic>
          <p:nvPicPr>
            <p:cNvPr id="75" name="Picture 3" descr="C:\Users\cc\AppData\Local\Microsoft\Windows\Temporary Internet Files\Content.IE5\RUM7AXTG\MC900230682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18" y="2614758"/>
              <a:ext cx="659512" cy="324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o 9"/>
            <p:cNvGrpSpPr/>
            <p:nvPr/>
          </p:nvGrpSpPr>
          <p:grpSpPr>
            <a:xfrm>
              <a:off x="915257" y="2360424"/>
              <a:ext cx="1406487" cy="769382"/>
              <a:chOff x="915257" y="2360424"/>
              <a:chExt cx="1406487" cy="769382"/>
            </a:xfrm>
          </p:grpSpPr>
          <p:sp>
            <p:nvSpPr>
              <p:cNvPr id="104" name="Ovale 103"/>
              <p:cNvSpPr/>
              <p:nvPr/>
            </p:nvSpPr>
            <p:spPr>
              <a:xfrm>
                <a:off x="1043608" y="2661766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5" name="Ovale 104"/>
              <p:cNvSpPr/>
              <p:nvPr/>
            </p:nvSpPr>
            <p:spPr>
              <a:xfrm>
                <a:off x="1786492" y="2360424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6" name="Ovale 105"/>
              <p:cNvSpPr/>
              <p:nvPr/>
            </p:nvSpPr>
            <p:spPr>
              <a:xfrm>
                <a:off x="915257" y="2787827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Ovale 107"/>
              <p:cNvSpPr/>
              <p:nvPr/>
            </p:nvSpPr>
            <p:spPr>
              <a:xfrm>
                <a:off x="1565672" y="2517750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9" name="Ovale 108"/>
              <p:cNvSpPr/>
              <p:nvPr/>
            </p:nvSpPr>
            <p:spPr>
              <a:xfrm>
                <a:off x="1547664" y="2706539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Ovale 109"/>
              <p:cNvSpPr/>
              <p:nvPr/>
            </p:nvSpPr>
            <p:spPr>
              <a:xfrm>
                <a:off x="1286632" y="2604746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Ovale 112"/>
              <p:cNvSpPr/>
              <p:nvPr/>
            </p:nvSpPr>
            <p:spPr>
              <a:xfrm>
                <a:off x="1403648" y="2787774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5" name="Ovale 114"/>
              <p:cNvSpPr/>
              <p:nvPr/>
            </p:nvSpPr>
            <p:spPr>
              <a:xfrm>
                <a:off x="2187788" y="2640763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2" name="Ovale 121"/>
              <p:cNvSpPr/>
              <p:nvPr/>
            </p:nvSpPr>
            <p:spPr>
              <a:xfrm>
                <a:off x="1220057" y="2931790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4" name="Ovale 123"/>
              <p:cNvSpPr/>
              <p:nvPr/>
            </p:nvSpPr>
            <p:spPr>
              <a:xfrm>
                <a:off x="1524857" y="3075806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8" name="Ovale 127"/>
              <p:cNvSpPr/>
              <p:nvPr/>
            </p:nvSpPr>
            <p:spPr>
              <a:xfrm>
                <a:off x="2267744" y="3003798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9" name="Ovale 128"/>
              <p:cNvSpPr/>
              <p:nvPr/>
            </p:nvSpPr>
            <p:spPr>
              <a:xfrm>
                <a:off x="2267744" y="2373734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7" name="CasellaDiTesto 66"/>
          <p:cNvSpPr txBox="1"/>
          <p:nvPr/>
        </p:nvSpPr>
        <p:spPr>
          <a:xfrm>
            <a:off x="53492" y="564232"/>
            <a:ext cx="721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Mettiamo una lampadina vicino alle fenditure:  se passa un elettrone viene illuminato, io faccio la fotografia e vedo da dove è passato.</a:t>
            </a:r>
            <a:endParaRPr lang="it-IT" sz="1600" dirty="0"/>
          </a:p>
        </p:txBody>
      </p:sp>
      <p:cxnSp>
        <p:nvCxnSpPr>
          <p:cNvPr id="19" name="Connettore 1 18"/>
          <p:cNvCxnSpPr/>
          <p:nvPr/>
        </p:nvCxnSpPr>
        <p:spPr>
          <a:xfrm flipV="1">
            <a:off x="2526112" y="2493220"/>
            <a:ext cx="39471" cy="121703"/>
          </a:xfrm>
          <a:prstGeom prst="line">
            <a:avLst/>
          </a:prstGeom>
          <a:ln>
            <a:solidFill>
              <a:srgbClr val="3346F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o 84"/>
          <p:cNvGrpSpPr/>
          <p:nvPr/>
        </p:nvGrpSpPr>
        <p:grpSpPr>
          <a:xfrm>
            <a:off x="3779912" y="1185381"/>
            <a:ext cx="4752528" cy="2977516"/>
            <a:chOff x="4211960" y="627534"/>
            <a:chExt cx="4752528" cy="2977516"/>
          </a:xfrm>
        </p:grpSpPr>
        <p:sp>
          <p:nvSpPr>
            <p:cNvPr id="86" name="Figura a mano libera 85"/>
            <p:cNvSpPr/>
            <p:nvPr/>
          </p:nvSpPr>
          <p:spPr>
            <a:xfrm rot="5400000">
              <a:off x="3245874" y="1593620"/>
              <a:ext cx="2952325" cy="1020153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5868144" y="1789168"/>
              <a:ext cx="30963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 smtClean="0"/>
                <a:t>Aperte tutte e due: </a:t>
              </a:r>
              <a:r>
                <a:rPr lang="it-IT" sz="1600" b="1" dirty="0" smtClean="0"/>
                <a:t>P (foto)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   L’interferenza è sparita!</a:t>
              </a:r>
            </a:p>
            <a:p>
              <a:r>
                <a:rPr lang="it-IT" sz="1600" dirty="0" smtClean="0"/>
                <a:t>Ora so bene da dove passa ogni singolo elettrone, o passa da una fenditura, o passa dall’altra, ma non ho più interferenza.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               PERCHE’?</a:t>
              </a:r>
              <a:endParaRPr lang="it-IT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2051720" y="1421070"/>
            <a:ext cx="605270" cy="2520280"/>
            <a:chOff x="2051720" y="1421070"/>
            <a:chExt cx="605270" cy="2520280"/>
          </a:xfrm>
        </p:grpSpPr>
        <p:grpSp>
          <p:nvGrpSpPr>
            <p:cNvPr id="17" name="Gruppo 16"/>
            <p:cNvGrpSpPr/>
            <p:nvPr/>
          </p:nvGrpSpPr>
          <p:grpSpPr>
            <a:xfrm>
              <a:off x="2051720" y="1421070"/>
              <a:ext cx="558056" cy="2520280"/>
              <a:chOff x="2051720" y="1421070"/>
              <a:chExt cx="558056" cy="2520280"/>
            </a:xfrm>
          </p:grpSpPr>
          <p:grpSp>
            <p:nvGrpSpPr>
              <p:cNvPr id="38" name="Gruppo 37"/>
              <p:cNvGrpSpPr/>
              <p:nvPr/>
            </p:nvGrpSpPr>
            <p:grpSpPr>
              <a:xfrm>
                <a:off x="2051720" y="1421070"/>
                <a:ext cx="352104" cy="2520280"/>
                <a:chOff x="2051720" y="915566"/>
                <a:chExt cx="352104" cy="2520280"/>
              </a:xfrm>
            </p:grpSpPr>
            <p:grpSp>
              <p:nvGrpSpPr>
                <p:cNvPr id="26" name="Gruppo 25"/>
                <p:cNvGrpSpPr/>
                <p:nvPr/>
              </p:nvGrpSpPr>
              <p:grpSpPr>
                <a:xfrm>
                  <a:off x="2347127" y="915566"/>
                  <a:ext cx="56697" cy="2520280"/>
                  <a:chOff x="2347127" y="915566"/>
                  <a:chExt cx="56697" cy="2520280"/>
                </a:xfrm>
              </p:grpSpPr>
              <p:sp>
                <p:nvSpPr>
                  <p:cNvPr id="20" name="Rettangolo con singolo angolo arrotondato 19"/>
                  <p:cNvSpPr/>
                  <p:nvPr/>
                </p:nvSpPr>
                <p:spPr>
                  <a:xfrm>
                    <a:off x="2347358" y="915566"/>
                    <a:ext cx="54000" cy="936104"/>
                  </a:xfrm>
                  <a:prstGeom prst="round1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58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3" name="Rettangolo con singolo angolo arrotondato 22"/>
                  <p:cNvSpPr/>
                  <p:nvPr/>
                </p:nvSpPr>
                <p:spPr>
                  <a:xfrm>
                    <a:off x="2349824" y="1952716"/>
                    <a:ext cx="54000" cy="446518"/>
                  </a:xfrm>
                  <a:prstGeom prst="round1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58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4" name="Rettangolo con singolo angolo arrotondato 23"/>
                  <p:cNvSpPr/>
                  <p:nvPr/>
                </p:nvSpPr>
                <p:spPr>
                  <a:xfrm>
                    <a:off x="2347127" y="2499742"/>
                    <a:ext cx="54000" cy="936104"/>
                  </a:xfrm>
                  <a:prstGeom prst="round1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58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8" name="CasellaDiTesto 27"/>
                <p:cNvSpPr txBox="1"/>
                <p:nvPr/>
              </p:nvSpPr>
              <p:spPr>
                <a:xfrm>
                  <a:off x="2051720" y="1480890"/>
                  <a:ext cx="3295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0000"/>
                      </a:solidFill>
                    </a:rPr>
                    <a:t>1</a:t>
                  </a:r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6" name="CasellaDiTesto 35"/>
                <p:cNvSpPr txBox="1"/>
                <p:nvPr/>
              </p:nvSpPr>
              <p:spPr>
                <a:xfrm>
                  <a:off x="2051720" y="2498294"/>
                  <a:ext cx="3295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b="1" dirty="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72" name="Ovale 71"/>
              <p:cNvSpPr/>
              <p:nvPr/>
            </p:nvSpPr>
            <p:spPr>
              <a:xfrm>
                <a:off x="2555776" y="2382726"/>
                <a:ext cx="54000" cy="54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73" name="Picture 4" descr="C:\Users\cc\AppData\Local\Microsoft\Windows\Temporary Internet Files\Content.IE5\Y2T4E5WA\MC900371024[1].wm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380193" y="2576431"/>
                <a:ext cx="179542" cy="170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Esplosione 1 46"/>
            <p:cNvSpPr/>
            <p:nvPr/>
          </p:nvSpPr>
          <p:spPr>
            <a:xfrm>
              <a:off x="2512974" y="2352541"/>
              <a:ext cx="144016" cy="125273"/>
            </a:xfrm>
            <a:prstGeom prst="irregularSeal1">
              <a:avLst/>
            </a:prstGeom>
            <a:noFill/>
            <a:ln w="63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838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>
                <a:ea typeface="Gungsuh" pitchFamily="18" charset="-127"/>
              </a:rPr>
              <a:t>Guardiamo gli </a:t>
            </a:r>
            <a:r>
              <a:rPr lang="it-IT" sz="2000" b="1" dirty="0" smtClean="0">
                <a:ea typeface="Gungsuh" pitchFamily="18" charset="-127"/>
              </a:rPr>
              <a:t>elettroni - II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4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43" y="1"/>
            <a:ext cx="1742242" cy="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9"/>
          <p:cNvSpPr/>
          <p:nvPr/>
        </p:nvSpPr>
        <p:spPr>
          <a:xfrm>
            <a:off x="18764" y="507401"/>
            <a:ext cx="6929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Ma certo che non vedo l’interferenza</a:t>
            </a:r>
            <a:r>
              <a:rPr lang="it-IT" sz="1600" dirty="0"/>
              <a:t>: se </a:t>
            </a:r>
            <a:r>
              <a:rPr lang="it-IT" sz="1600" dirty="0" smtClean="0"/>
              <a:t>illumino l’elettrone gli mando fotoni con una certa energia E=</a:t>
            </a:r>
            <a:r>
              <a:rPr lang="it-IT" sz="1600" dirty="0" err="1" smtClean="0"/>
              <a:t>hf</a:t>
            </a:r>
            <a:r>
              <a:rPr lang="it-IT" sz="1600" dirty="0" smtClean="0"/>
              <a:t>, questi fotoni colpiscono l’elettrone, lo «disturbano» , lo spostano…in ogni caso modificano il suo cammino e  le relazioni di fase che caratterizzano l’interferenza non sono più valide…e vedo solo la somma delle Probabilità….</a:t>
            </a:r>
          </a:p>
        </p:txBody>
      </p:sp>
      <p:sp>
        <p:nvSpPr>
          <p:cNvPr id="62" name="Rectangle 9"/>
          <p:cNvSpPr/>
          <p:nvPr/>
        </p:nvSpPr>
        <p:spPr>
          <a:xfrm>
            <a:off x="145482" y="1992021"/>
            <a:ext cx="45705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Ma allora posso fare una cosa: diminuire l’energia del fotone, cioè diminuire la sua frequenza, passo da E=</a:t>
            </a:r>
            <a:r>
              <a:rPr lang="it-IT" sz="1600" dirty="0" err="1" smtClean="0"/>
              <a:t>h</a:t>
            </a:r>
            <a:r>
              <a:rPr lang="it-IT" sz="1600" b="1" dirty="0" err="1" smtClean="0">
                <a:solidFill>
                  <a:srgbClr val="3346F7"/>
                </a:solidFill>
              </a:rPr>
              <a:t>f</a:t>
            </a:r>
            <a:r>
              <a:rPr lang="it-IT" sz="1600" b="1" dirty="0" smtClean="0">
                <a:solidFill>
                  <a:srgbClr val="3346F7"/>
                </a:solidFill>
              </a:rPr>
              <a:t> </a:t>
            </a:r>
            <a:r>
              <a:rPr lang="it-IT" sz="1600" dirty="0" smtClean="0"/>
              <a:t>(blu), a E=</a:t>
            </a:r>
            <a:r>
              <a:rPr lang="it-IT" sz="1600" dirty="0" err="1" smtClean="0"/>
              <a:t>h</a:t>
            </a:r>
            <a:r>
              <a:rPr lang="it-IT" sz="1600" b="1" dirty="0" err="1" smtClean="0">
                <a:solidFill>
                  <a:srgbClr val="FF0000"/>
                </a:solidFill>
              </a:rPr>
              <a:t>f</a:t>
            </a:r>
            <a:r>
              <a:rPr lang="it-IT" sz="1600" dirty="0" smtClean="0"/>
              <a:t> (rossa)...quindi lo disturberò molto poco.  Ottimo, proviamo: vedo l’interferenza?</a:t>
            </a:r>
          </a:p>
          <a:p>
            <a:r>
              <a:rPr lang="it-IT" b="1" dirty="0" smtClean="0"/>
              <a:t>                               Si!  L’interferenza è ritornata: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6750719" y="483518"/>
            <a:ext cx="784239" cy="1929204"/>
            <a:chOff x="331377" y="2230353"/>
            <a:chExt cx="559477" cy="1626374"/>
          </a:xfrm>
        </p:grpSpPr>
        <p:grpSp>
          <p:nvGrpSpPr>
            <p:cNvPr id="5" name="Gruppo 4"/>
            <p:cNvGrpSpPr/>
            <p:nvPr/>
          </p:nvGrpSpPr>
          <p:grpSpPr>
            <a:xfrm>
              <a:off x="331377" y="2230353"/>
              <a:ext cx="533262" cy="1626374"/>
              <a:chOff x="603113" y="1866388"/>
              <a:chExt cx="533262" cy="1626374"/>
            </a:xfrm>
          </p:grpSpPr>
          <p:cxnSp>
            <p:nvCxnSpPr>
              <p:cNvPr id="19" name="Connettore 1 18"/>
              <p:cNvCxnSpPr/>
              <p:nvPr/>
            </p:nvCxnSpPr>
            <p:spPr>
              <a:xfrm flipV="1">
                <a:off x="1001686" y="2500894"/>
                <a:ext cx="35320" cy="121659"/>
              </a:xfrm>
              <a:prstGeom prst="line">
                <a:avLst/>
              </a:prstGeom>
              <a:ln w="6350">
                <a:solidFill>
                  <a:srgbClr val="3346F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o 47"/>
              <p:cNvGrpSpPr/>
              <p:nvPr/>
            </p:nvGrpSpPr>
            <p:grpSpPr>
              <a:xfrm>
                <a:off x="603113" y="1866388"/>
                <a:ext cx="533262" cy="1626374"/>
                <a:chOff x="2123728" y="1867836"/>
                <a:chExt cx="533262" cy="1626374"/>
              </a:xfrm>
            </p:grpSpPr>
            <p:grpSp>
              <p:nvGrpSpPr>
                <p:cNvPr id="17" name="Gruppo 16"/>
                <p:cNvGrpSpPr/>
                <p:nvPr/>
              </p:nvGrpSpPr>
              <p:grpSpPr>
                <a:xfrm>
                  <a:off x="2123728" y="1867836"/>
                  <a:ext cx="486048" cy="1626374"/>
                  <a:chOff x="2123728" y="1867836"/>
                  <a:chExt cx="486048" cy="1626374"/>
                </a:xfrm>
              </p:grpSpPr>
              <p:grpSp>
                <p:nvGrpSpPr>
                  <p:cNvPr id="38" name="Gruppo 37"/>
                  <p:cNvGrpSpPr/>
                  <p:nvPr/>
                </p:nvGrpSpPr>
                <p:grpSpPr>
                  <a:xfrm>
                    <a:off x="2123728" y="1867836"/>
                    <a:ext cx="329550" cy="1626374"/>
                    <a:chOff x="2123728" y="1362332"/>
                    <a:chExt cx="329550" cy="1626374"/>
                  </a:xfrm>
                </p:grpSpPr>
                <p:grpSp>
                  <p:nvGrpSpPr>
                    <p:cNvPr id="26" name="Gruppo 25"/>
                    <p:cNvGrpSpPr/>
                    <p:nvPr/>
                  </p:nvGrpSpPr>
                  <p:grpSpPr>
                    <a:xfrm>
                      <a:off x="2347127" y="1362332"/>
                      <a:ext cx="62737" cy="1626374"/>
                      <a:chOff x="2347127" y="1362332"/>
                      <a:chExt cx="62737" cy="1626374"/>
                    </a:xfrm>
                  </p:grpSpPr>
                  <p:sp>
                    <p:nvSpPr>
                      <p:cNvPr id="20" name="Rettangolo con singolo angolo arrotondato 19"/>
                      <p:cNvSpPr/>
                      <p:nvPr/>
                    </p:nvSpPr>
                    <p:spPr>
                      <a:xfrm>
                        <a:off x="2355864" y="1362332"/>
                        <a:ext cx="54000" cy="540000"/>
                      </a:xfrm>
                      <a:prstGeom prst="round1Rect">
                        <a:avLst/>
                      </a:prstGeom>
                      <a:pattFill prst="pct10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158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3" name="Rettangolo con singolo angolo arrotondato 22"/>
                      <p:cNvSpPr/>
                      <p:nvPr/>
                    </p:nvSpPr>
                    <p:spPr>
                      <a:xfrm>
                        <a:off x="2349824" y="1952716"/>
                        <a:ext cx="54000" cy="446518"/>
                      </a:xfrm>
                      <a:prstGeom prst="round1Rect">
                        <a:avLst/>
                      </a:prstGeom>
                      <a:pattFill prst="pct10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158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4" name="Rettangolo con singolo angolo arrotondato 23"/>
                      <p:cNvSpPr/>
                      <p:nvPr/>
                    </p:nvSpPr>
                    <p:spPr>
                      <a:xfrm>
                        <a:off x="2347127" y="2448706"/>
                        <a:ext cx="54000" cy="540000"/>
                      </a:xfrm>
                      <a:prstGeom prst="round1Rect">
                        <a:avLst/>
                      </a:prstGeom>
                      <a:pattFill prst="pct10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158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sp>
                  <p:nvSpPr>
                    <p:cNvPr id="28" name="CasellaDiTesto 27"/>
                    <p:cNvSpPr txBox="1"/>
                    <p:nvPr/>
                  </p:nvSpPr>
                  <p:spPr>
                    <a:xfrm>
                      <a:off x="2123728" y="1480890"/>
                      <a:ext cx="3295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" name="CasellaDiTesto 35"/>
                    <p:cNvSpPr txBox="1"/>
                    <p:nvPr/>
                  </p:nvSpPr>
                  <p:spPr>
                    <a:xfrm>
                      <a:off x="2123728" y="2427734"/>
                      <a:ext cx="3295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400" b="1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72" name="Ovale 71"/>
                  <p:cNvSpPr/>
                  <p:nvPr/>
                </p:nvSpPr>
                <p:spPr>
                  <a:xfrm>
                    <a:off x="2555776" y="2382726"/>
                    <a:ext cx="54000" cy="54000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73" name="Picture 4" descr="C:\Users\cc\AppData\Local\Microsoft\Windows\Temporary Internet Files\Content.IE5\Y2T4E5WA\MC900371024[1].wm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2368420" y="2592128"/>
                    <a:ext cx="179542" cy="1701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7" name="Esplosione 1 46"/>
                <p:cNvSpPr/>
                <p:nvPr/>
              </p:nvSpPr>
              <p:spPr>
                <a:xfrm>
                  <a:off x="2512974" y="2352541"/>
                  <a:ext cx="144016" cy="125273"/>
                </a:xfrm>
                <a:prstGeom prst="irregularSeal1">
                  <a:avLst/>
                </a:prstGeom>
                <a:gradFill>
                  <a:gsLst>
                    <a:gs pos="11000">
                      <a:srgbClr val="3346F7"/>
                    </a:gs>
                    <a:gs pos="77000">
                      <a:srgbClr val="21D6E0"/>
                    </a:gs>
                    <a:gs pos="88000">
                      <a:srgbClr val="0087E6"/>
                    </a:gs>
                    <a:gs pos="100000">
                      <a:srgbClr val="0000FF">
                        <a:lumMod val="40000"/>
                        <a:lumOff val="60000"/>
                      </a:srgbClr>
                    </a:gs>
                  </a:gsLst>
                  <a:lin ang="5400000" scaled="0"/>
                </a:gradFill>
                <a:ln w="95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65" name="Connettore 1 64"/>
            <p:cNvCxnSpPr/>
            <p:nvPr/>
          </p:nvCxnSpPr>
          <p:spPr>
            <a:xfrm flipV="1">
              <a:off x="690535" y="2837387"/>
              <a:ext cx="171" cy="143973"/>
            </a:xfrm>
            <a:prstGeom prst="line">
              <a:avLst/>
            </a:prstGeom>
            <a:ln w="6350">
              <a:solidFill>
                <a:srgbClr val="3346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/>
          </p:nvCxnSpPr>
          <p:spPr>
            <a:xfrm>
              <a:off x="775735" y="3028379"/>
              <a:ext cx="115119" cy="1307"/>
            </a:xfrm>
            <a:prstGeom prst="line">
              <a:avLst/>
            </a:prstGeom>
            <a:ln w="6350">
              <a:solidFill>
                <a:srgbClr val="3346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/>
          </p:nvCxnSpPr>
          <p:spPr>
            <a:xfrm>
              <a:off x="756412" y="3079731"/>
              <a:ext cx="91272" cy="75538"/>
            </a:xfrm>
            <a:prstGeom prst="line">
              <a:avLst/>
            </a:prstGeom>
            <a:ln w="6350">
              <a:solidFill>
                <a:srgbClr val="3346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/>
          </p:nvCxnSpPr>
          <p:spPr>
            <a:xfrm>
              <a:off x="695938" y="3097711"/>
              <a:ext cx="2617" cy="132122"/>
            </a:xfrm>
            <a:prstGeom prst="line">
              <a:avLst/>
            </a:prstGeom>
            <a:ln w="6350">
              <a:solidFill>
                <a:srgbClr val="3346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"/>
          <p:cNvSpPr/>
          <p:nvPr/>
        </p:nvSpPr>
        <p:spPr>
          <a:xfrm>
            <a:off x="235688" y="3701248"/>
            <a:ext cx="5729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/>
              <a:t>E ora </a:t>
            </a:r>
            <a:r>
              <a:rPr lang="it-IT" sz="1600" dirty="0"/>
              <a:t>a</a:t>
            </a:r>
            <a:r>
              <a:rPr lang="it-IT" sz="1600" dirty="0" smtClean="0"/>
              <a:t>ndiamo a vedere le foto, per sapere da dove sono passati i singoli elettroni: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4851037" y="1765157"/>
            <a:ext cx="1113883" cy="1717653"/>
            <a:chOff x="3755887" y="2047615"/>
            <a:chExt cx="1772944" cy="2873743"/>
          </a:xfrm>
        </p:grpSpPr>
        <p:grpSp>
          <p:nvGrpSpPr>
            <p:cNvPr id="101" name="Gruppo 100"/>
            <p:cNvGrpSpPr/>
            <p:nvPr/>
          </p:nvGrpSpPr>
          <p:grpSpPr>
            <a:xfrm>
              <a:off x="3755887" y="2238567"/>
              <a:ext cx="1772944" cy="2654386"/>
              <a:chOff x="4209105" y="915566"/>
              <a:chExt cx="1772944" cy="2736303"/>
            </a:xfrm>
          </p:grpSpPr>
          <p:grpSp>
            <p:nvGrpSpPr>
              <p:cNvPr id="102" name="Gruppo 101"/>
              <p:cNvGrpSpPr/>
              <p:nvPr/>
            </p:nvGrpSpPr>
            <p:grpSpPr>
              <a:xfrm>
                <a:off x="4209105" y="915566"/>
                <a:ext cx="1587031" cy="2736303"/>
                <a:chOff x="3777057" y="915566"/>
                <a:chExt cx="1587031" cy="2736303"/>
              </a:xfrm>
            </p:grpSpPr>
            <p:cxnSp>
              <p:nvCxnSpPr>
                <p:cNvPr id="107" name="Connettore 1 106"/>
                <p:cNvCxnSpPr/>
                <p:nvPr/>
              </p:nvCxnSpPr>
              <p:spPr>
                <a:xfrm flipH="1">
                  <a:off x="3777057" y="915566"/>
                  <a:ext cx="2855" cy="2736303"/>
                </a:xfrm>
                <a:prstGeom prst="line">
                  <a:avLst/>
                </a:prstGeom>
                <a:ln w="2286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ttore 1 111"/>
                <p:cNvCxnSpPr/>
                <p:nvPr/>
              </p:nvCxnSpPr>
              <p:spPr>
                <a:xfrm flipH="1">
                  <a:off x="3777057" y="2172692"/>
                  <a:ext cx="1587031" cy="0"/>
                </a:xfrm>
                <a:prstGeom prst="line">
                  <a:avLst/>
                </a:prstGeom>
                <a:ln w="22860">
                  <a:solidFill>
                    <a:schemeClr val="tx1"/>
                  </a:solidFill>
                  <a:headEnd type="triangl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Rectangle 9"/>
              <p:cNvSpPr/>
              <p:nvPr/>
            </p:nvSpPr>
            <p:spPr>
              <a:xfrm>
                <a:off x="5577962" y="1863438"/>
                <a:ext cx="404087" cy="317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dirty="0"/>
                  <a:t>P</a:t>
                </a:r>
              </a:p>
            </p:txBody>
          </p:sp>
        </p:grpSp>
        <p:grpSp>
          <p:nvGrpSpPr>
            <p:cNvPr id="119" name="Gruppo 118"/>
            <p:cNvGrpSpPr/>
            <p:nvPr/>
          </p:nvGrpSpPr>
          <p:grpSpPr>
            <a:xfrm rot="5400000">
              <a:off x="3044268" y="2767038"/>
              <a:ext cx="2873743" cy="1434897"/>
              <a:chOff x="3625795" y="1666937"/>
              <a:chExt cx="2962429" cy="1434897"/>
            </a:xfrm>
          </p:grpSpPr>
          <p:sp>
            <p:nvSpPr>
              <p:cNvPr id="125" name="Figura a mano libera 124"/>
              <p:cNvSpPr/>
              <p:nvPr/>
            </p:nvSpPr>
            <p:spPr>
              <a:xfrm>
                <a:off x="3625795" y="1666937"/>
                <a:ext cx="1574358" cy="1424991"/>
              </a:xfrm>
              <a:custGeom>
                <a:avLst/>
                <a:gdLst>
                  <a:gd name="connsiteX0" fmla="*/ 0 w 1574358"/>
                  <a:gd name="connsiteY0" fmla="*/ 1378413 h 1424991"/>
                  <a:gd name="connsiteX1" fmla="*/ 278295 w 1574358"/>
                  <a:gd name="connsiteY1" fmla="*/ 1338656 h 1424991"/>
                  <a:gd name="connsiteX2" fmla="*/ 389614 w 1574358"/>
                  <a:gd name="connsiteY2" fmla="*/ 1076263 h 1424991"/>
                  <a:gd name="connsiteX3" fmla="*/ 461175 w 1574358"/>
                  <a:gd name="connsiteY3" fmla="*/ 1346607 h 1424991"/>
                  <a:gd name="connsiteX4" fmla="*/ 556591 w 1574358"/>
                  <a:gd name="connsiteY4" fmla="*/ 1378413 h 1424991"/>
                  <a:gd name="connsiteX5" fmla="*/ 683812 w 1574358"/>
                  <a:gd name="connsiteY5" fmla="*/ 758211 h 1424991"/>
                  <a:gd name="connsiteX6" fmla="*/ 787179 w 1574358"/>
                  <a:gd name="connsiteY6" fmla="*/ 1354559 h 1424991"/>
                  <a:gd name="connsiteX7" fmla="*/ 970059 w 1574358"/>
                  <a:gd name="connsiteY7" fmla="*/ 527623 h 1424991"/>
                  <a:gd name="connsiteX8" fmla="*/ 1097280 w 1574358"/>
                  <a:gd name="connsiteY8" fmla="*/ 1370461 h 1424991"/>
                  <a:gd name="connsiteX9" fmla="*/ 1423283 w 1574358"/>
                  <a:gd name="connsiteY9" fmla="*/ 50545 h 1424991"/>
                  <a:gd name="connsiteX10" fmla="*/ 1574358 w 1574358"/>
                  <a:gd name="connsiteY10" fmla="*/ 400402 h 142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58" h="1424991">
                    <a:moveTo>
                      <a:pt x="0" y="1378413"/>
                    </a:moveTo>
                    <a:cubicBezTo>
                      <a:pt x="106679" y="1383713"/>
                      <a:pt x="213359" y="1389014"/>
                      <a:pt x="278295" y="1338656"/>
                    </a:cubicBezTo>
                    <a:cubicBezTo>
                      <a:pt x="343231" y="1288298"/>
                      <a:pt x="359134" y="1074938"/>
                      <a:pt x="389614" y="1076263"/>
                    </a:cubicBezTo>
                    <a:cubicBezTo>
                      <a:pt x="420094" y="1077588"/>
                      <a:pt x="433346" y="1296249"/>
                      <a:pt x="461175" y="1346607"/>
                    </a:cubicBezTo>
                    <a:cubicBezTo>
                      <a:pt x="489005" y="1396965"/>
                      <a:pt x="519485" y="1476479"/>
                      <a:pt x="556591" y="1378413"/>
                    </a:cubicBezTo>
                    <a:cubicBezTo>
                      <a:pt x="593697" y="1280347"/>
                      <a:pt x="645381" y="762187"/>
                      <a:pt x="683812" y="758211"/>
                    </a:cubicBezTo>
                    <a:cubicBezTo>
                      <a:pt x="722243" y="754235"/>
                      <a:pt x="739471" y="1392990"/>
                      <a:pt x="787179" y="1354559"/>
                    </a:cubicBezTo>
                    <a:cubicBezTo>
                      <a:pt x="834887" y="1316128"/>
                      <a:pt x="918376" y="524973"/>
                      <a:pt x="970059" y="527623"/>
                    </a:cubicBezTo>
                    <a:cubicBezTo>
                      <a:pt x="1021743" y="530273"/>
                      <a:pt x="1021743" y="1449974"/>
                      <a:pt x="1097280" y="1370461"/>
                    </a:cubicBezTo>
                    <a:cubicBezTo>
                      <a:pt x="1172817" y="1290948"/>
                      <a:pt x="1343770" y="212221"/>
                      <a:pt x="1423283" y="50545"/>
                    </a:cubicBezTo>
                    <a:cubicBezTo>
                      <a:pt x="1502796" y="-111131"/>
                      <a:pt x="1538577" y="144635"/>
                      <a:pt x="1574358" y="40040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6" name="Figura a mano libera 125"/>
              <p:cNvSpPr/>
              <p:nvPr/>
            </p:nvSpPr>
            <p:spPr>
              <a:xfrm flipH="1">
                <a:off x="4953856" y="1676843"/>
                <a:ext cx="1634368" cy="1424991"/>
              </a:xfrm>
              <a:custGeom>
                <a:avLst/>
                <a:gdLst>
                  <a:gd name="connsiteX0" fmla="*/ 0 w 1574358"/>
                  <a:gd name="connsiteY0" fmla="*/ 1378413 h 1424991"/>
                  <a:gd name="connsiteX1" fmla="*/ 278295 w 1574358"/>
                  <a:gd name="connsiteY1" fmla="*/ 1338656 h 1424991"/>
                  <a:gd name="connsiteX2" fmla="*/ 389614 w 1574358"/>
                  <a:gd name="connsiteY2" fmla="*/ 1076263 h 1424991"/>
                  <a:gd name="connsiteX3" fmla="*/ 461175 w 1574358"/>
                  <a:gd name="connsiteY3" fmla="*/ 1346607 h 1424991"/>
                  <a:gd name="connsiteX4" fmla="*/ 556591 w 1574358"/>
                  <a:gd name="connsiteY4" fmla="*/ 1378413 h 1424991"/>
                  <a:gd name="connsiteX5" fmla="*/ 683812 w 1574358"/>
                  <a:gd name="connsiteY5" fmla="*/ 758211 h 1424991"/>
                  <a:gd name="connsiteX6" fmla="*/ 787179 w 1574358"/>
                  <a:gd name="connsiteY6" fmla="*/ 1354559 h 1424991"/>
                  <a:gd name="connsiteX7" fmla="*/ 970059 w 1574358"/>
                  <a:gd name="connsiteY7" fmla="*/ 527623 h 1424991"/>
                  <a:gd name="connsiteX8" fmla="*/ 1097280 w 1574358"/>
                  <a:gd name="connsiteY8" fmla="*/ 1370461 h 1424991"/>
                  <a:gd name="connsiteX9" fmla="*/ 1423283 w 1574358"/>
                  <a:gd name="connsiteY9" fmla="*/ 50545 h 1424991"/>
                  <a:gd name="connsiteX10" fmla="*/ 1574358 w 1574358"/>
                  <a:gd name="connsiteY10" fmla="*/ 400402 h 142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58" h="1424991">
                    <a:moveTo>
                      <a:pt x="0" y="1378413"/>
                    </a:moveTo>
                    <a:cubicBezTo>
                      <a:pt x="106679" y="1383713"/>
                      <a:pt x="213359" y="1389014"/>
                      <a:pt x="278295" y="1338656"/>
                    </a:cubicBezTo>
                    <a:cubicBezTo>
                      <a:pt x="343231" y="1288298"/>
                      <a:pt x="359134" y="1074938"/>
                      <a:pt x="389614" y="1076263"/>
                    </a:cubicBezTo>
                    <a:cubicBezTo>
                      <a:pt x="420094" y="1077588"/>
                      <a:pt x="433346" y="1296249"/>
                      <a:pt x="461175" y="1346607"/>
                    </a:cubicBezTo>
                    <a:cubicBezTo>
                      <a:pt x="489005" y="1396965"/>
                      <a:pt x="519485" y="1476479"/>
                      <a:pt x="556591" y="1378413"/>
                    </a:cubicBezTo>
                    <a:cubicBezTo>
                      <a:pt x="593697" y="1280347"/>
                      <a:pt x="645381" y="762187"/>
                      <a:pt x="683812" y="758211"/>
                    </a:cubicBezTo>
                    <a:cubicBezTo>
                      <a:pt x="722243" y="754235"/>
                      <a:pt x="739471" y="1392990"/>
                      <a:pt x="787179" y="1354559"/>
                    </a:cubicBezTo>
                    <a:cubicBezTo>
                      <a:pt x="834887" y="1316128"/>
                      <a:pt x="918376" y="524973"/>
                      <a:pt x="970059" y="527623"/>
                    </a:cubicBezTo>
                    <a:cubicBezTo>
                      <a:pt x="1021743" y="530273"/>
                      <a:pt x="1021743" y="1449974"/>
                      <a:pt x="1097280" y="1370461"/>
                    </a:cubicBezTo>
                    <a:cubicBezTo>
                      <a:pt x="1172817" y="1290948"/>
                      <a:pt x="1343770" y="212221"/>
                      <a:pt x="1423283" y="50545"/>
                    </a:cubicBezTo>
                    <a:cubicBezTo>
                      <a:pt x="1502796" y="-111131"/>
                      <a:pt x="1538577" y="144635"/>
                      <a:pt x="1574358" y="40040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1194661" y="2596445"/>
            <a:ext cx="6699977" cy="2229260"/>
            <a:chOff x="1194661" y="2596445"/>
            <a:chExt cx="6699977" cy="2229260"/>
          </a:xfrm>
        </p:grpSpPr>
        <p:grpSp>
          <p:nvGrpSpPr>
            <p:cNvPr id="76" name="Gruppo 75"/>
            <p:cNvGrpSpPr/>
            <p:nvPr/>
          </p:nvGrpSpPr>
          <p:grpSpPr>
            <a:xfrm>
              <a:off x="6233092" y="2596445"/>
              <a:ext cx="1661546" cy="1929204"/>
              <a:chOff x="331377" y="2230353"/>
              <a:chExt cx="1185349" cy="1626374"/>
            </a:xfrm>
          </p:grpSpPr>
          <p:grpSp>
            <p:nvGrpSpPr>
              <p:cNvPr id="77" name="Gruppo 76"/>
              <p:cNvGrpSpPr/>
              <p:nvPr/>
            </p:nvGrpSpPr>
            <p:grpSpPr>
              <a:xfrm>
                <a:off x="331377" y="2230353"/>
                <a:ext cx="1185349" cy="1626374"/>
                <a:chOff x="603113" y="1866388"/>
                <a:chExt cx="1185349" cy="1626374"/>
              </a:xfrm>
            </p:grpSpPr>
            <p:cxnSp>
              <p:nvCxnSpPr>
                <p:cNvPr id="83" name="Connettore 1 82"/>
                <p:cNvCxnSpPr/>
                <p:nvPr/>
              </p:nvCxnSpPr>
              <p:spPr>
                <a:xfrm flipV="1">
                  <a:off x="1001686" y="2500894"/>
                  <a:ext cx="35320" cy="12165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4" name="Gruppo 83"/>
                <p:cNvGrpSpPr/>
                <p:nvPr/>
              </p:nvGrpSpPr>
              <p:grpSpPr>
                <a:xfrm>
                  <a:off x="603113" y="1866388"/>
                  <a:ext cx="1185349" cy="1626374"/>
                  <a:chOff x="2123728" y="1867836"/>
                  <a:chExt cx="1185349" cy="1626374"/>
                </a:xfrm>
              </p:grpSpPr>
              <p:sp>
                <p:nvSpPr>
                  <p:cNvPr id="89" name="Esplosione 1 88"/>
                  <p:cNvSpPr/>
                  <p:nvPr/>
                </p:nvSpPr>
                <p:spPr>
                  <a:xfrm>
                    <a:off x="2123728" y="1962672"/>
                    <a:ext cx="1185349" cy="1261538"/>
                  </a:xfrm>
                  <a:prstGeom prst="irregularSeal1">
                    <a:avLst/>
                  </a:prstGeom>
                  <a:gradFill>
                    <a:gsLst>
                      <a:gs pos="55000">
                        <a:srgbClr val="FF0000"/>
                      </a:gs>
                      <a:gs pos="93000">
                        <a:srgbClr val="0000FF">
                          <a:lumMod val="40000"/>
                          <a:lumOff val="60000"/>
                        </a:srgbClr>
                      </a:gs>
                    </a:gsLst>
                    <a:lin ang="5400000" scaled="0"/>
                  </a:gra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88" name="Gruppo 87"/>
                  <p:cNvGrpSpPr/>
                  <p:nvPr/>
                </p:nvGrpSpPr>
                <p:grpSpPr>
                  <a:xfrm>
                    <a:off x="2123728" y="1867836"/>
                    <a:ext cx="486048" cy="1626374"/>
                    <a:chOff x="2123728" y="1867836"/>
                    <a:chExt cx="486048" cy="1626374"/>
                  </a:xfrm>
                </p:grpSpPr>
                <p:grpSp>
                  <p:nvGrpSpPr>
                    <p:cNvPr id="90" name="Gruppo 89"/>
                    <p:cNvGrpSpPr/>
                    <p:nvPr/>
                  </p:nvGrpSpPr>
                  <p:grpSpPr>
                    <a:xfrm>
                      <a:off x="2123728" y="1867836"/>
                      <a:ext cx="329550" cy="1626374"/>
                      <a:chOff x="2123728" y="1362332"/>
                      <a:chExt cx="329550" cy="1626374"/>
                    </a:xfrm>
                  </p:grpSpPr>
                  <p:grpSp>
                    <p:nvGrpSpPr>
                      <p:cNvPr id="94" name="Gruppo 93"/>
                      <p:cNvGrpSpPr/>
                      <p:nvPr/>
                    </p:nvGrpSpPr>
                    <p:grpSpPr>
                      <a:xfrm>
                        <a:off x="2347127" y="1362332"/>
                        <a:ext cx="62737" cy="1626374"/>
                        <a:chOff x="2347127" y="1362332"/>
                        <a:chExt cx="62737" cy="1626374"/>
                      </a:xfrm>
                    </p:grpSpPr>
                    <p:sp>
                      <p:nvSpPr>
                        <p:cNvPr id="97" name="Rettangolo con singolo angolo arrotondato 96"/>
                        <p:cNvSpPr/>
                        <p:nvPr/>
                      </p:nvSpPr>
                      <p:spPr>
                        <a:xfrm>
                          <a:off x="2355864" y="1362332"/>
                          <a:ext cx="54000" cy="540000"/>
                        </a:xfrm>
                        <a:prstGeom prst="round1Rect">
                          <a:avLst/>
                        </a:prstGeom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ln w="158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/>
                        </a:p>
                      </p:txBody>
                    </p:sp>
                    <p:sp>
                      <p:nvSpPr>
                        <p:cNvPr id="98" name="Rettangolo con singolo angolo arrotondato 97"/>
                        <p:cNvSpPr/>
                        <p:nvPr/>
                      </p:nvSpPr>
                      <p:spPr>
                        <a:xfrm>
                          <a:off x="2349824" y="1952716"/>
                          <a:ext cx="54000" cy="446518"/>
                        </a:xfrm>
                        <a:prstGeom prst="round1Rect">
                          <a:avLst/>
                        </a:prstGeom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ln w="158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/>
                        </a:p>
                      </p:txBody>
                    </p:sp>
                    <p:sp>
                      <p:nvSpPr>
                        <p:cNvPr id="99" name="Rettangolo con singolo angolo arrotondato 98"/>
                        <p:cNvSpPr/>
                        <p:nvPr/>
                      </p:nvSpPr>
                      <p:spPr>
                        <a:xfrm>
                          <a:off x="2347127" y="2448706"/>
                          <a:ext cx="54000" cy="540000"/>
                        </a:xfrm>
                        <a:prstGeom prst="round1Rect">
                          <a:avLst/>
                        </a:prstGeom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ln w="158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/>
                        </a:p>
                      </p:txBody>
                    </p:sp>
                  </p:grpSp>
                  <p:sp>
                    <p:nvSpPr>
                      <p:cNvPr id="95" name="CasellaDiTesto 94"/>
                      <p:cNvSpPr txBox="1"/>
                      <p:nvPr/>
                    </p:nvSpPr>
                    <p:spPr>
                      <a:xfrm>
                        <a:off x="2123728" y="1480890"/>
                        <a:ext cx="32955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400" b="1" dirty="0" smtClean="0">
                            <a:solidFill>
                              <a:srgbClr val="FF0000"/>
                            </a:solidFill>
                          </a:rPr>
                          <a:t>1</a:t>
                        </a:r>
                        <a:endParaRPr lang="it-IT" sz="14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96" name="CasellaDiTesto 95"/>
                      <p:cNvSpPr txBox="1"/>
                      <p:nvPr/>
                    </p:nvSpPr>
                    <p:spPr>
                      <a:xfrm>
                        <a:off x="2123728" y="2427734"/>
                        <a:ext cx="32955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400" b="1" dirty="0">
                            <a:solidFill>
                              <a:srgbClr val="0000FF"/>
                            </a:solidFill>
                          </a:rPr>
                          <a:t>2</a:t>
                        </a:r>
                      </a:p>
                    </p:txBody>
                  </p:sp>
                </p:grpSp>
                <p:sp>
                  <p:nvSpPr>
                    <p:cNvPr id="91" name="Ovale 90"/>
                    <p:cNvSpPr/>
                    <p:nvPr/>
                  </p:nvSpPr>
                  <p:spPr>
                    <a:xfrm>
                      <a:off x="2555776" y="2382726"/>
                      <a:ext cx="54000" cy="5400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pic>
                  <p:nvPicPr>
                    <p:cNvPr id="93" name="Picture 4" descr="C:\Users\cc\AppData\Local\Microsoft\Windows\Temporary Internet Files\Content.IE5\Y2T4E5WA\MC900371024[1].wm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5400000">
                      <a:off x="2368420" y="2592128"/>
                      <a:ext cx="179542" cy="1701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</p:grpSp>
          <p:cxnSp>
            <p:nvCxnSpPr>
              <p:cNvPr id="78" name="Connettore 1 77"/>
              <p:cNvCxnSpPr/>
              <p:nvPr/>
            </p:nvCxnSpPr>
            <p:spPr>
              <a:xfrm flipV="1">
                <a:off x="690535" y="2837387"/>
                <a:ext cx="171" cy="143973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>
                <a:off x="775735" y="3028379"/>
                <a:ext cx="115119" cy="1307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1 80"/>
              <p:cNvCxnSpPr/>
              <p:nvPr/>
            </p:nvCxnSpPr>
            <p:spPr>
              <a:xfrm>
                <a:off x="756412" y="3079731"/>
                <a:ext cx="91272" cy="75538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1 81"/>
              <p:cNvCxnSpPr/>
              <p:nvPr/>
            </p:nvCxnSpPr>
            <p:spPr>
              <a:xfrm>
                <a:off x="695938" y="3097711"/>
                <a:ext cx="2617" cy="132122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Rectangle 9"/>
            <p:cNvSpPr/>
            <p:nvPr/>
          </p:nvSpPr>
          <p:spPr>
            <a:xfrm>
              <a:off x="1194661" y="4487151"/>
              <a:ext cx="59903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Il lampo non è localizzato…non riesco a sapere dove sta l’elettrone!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9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po 75"/>
          <p:cNvGrpSpPr/>
          <p:nvPr/>
        </p:nvGrpSpPr>
        <p:grpSpPr>
          <a:xfrm>
            <a:off x="35496" y="483518"/>
            <a:ext cx="1296144" cy="1628864"/>
            <a:chOff x="331377" y="2230353"/>
            <a:chExt cx="1185349" cy="1626374"/>
          </a:xfrm>
        </p:grpSpPr>
        <p:grpSp>
          <p:nvGrpSpPr>
            <p:cNvPr id="77" name="Gruppo 76"/>
            <p:cNvGrpSpPr/>
            <p:nvPr/>
          </p:nvGrpSpPr>
          <p:grpSpPr>
            <a:xfrm>
              <a:off x="331377" y="2230353"/>
              <a:ext cx="1185349" cy="1626374"/>
              <a:chOff x="603113" y="1866388"/>
              <a:chExt cx="1185349" cy="1626374"/>
            </a:xfrm>
          </p:grpSpPr>
          <p:cxnSp>
            <p:nvCxnSpPr>
              <p:cNvPr id="83" name="Connettore 1 82"/>
              <p:cNvCxnSpPr/>
              <p:nvPr/>
            </p:nvCxnSpPr>
            <p:spPr>
              <a:xfrm flipV="1">
                <a:off x="1001686" y="2500894"/>
                <a:ext cx="35320" cy="121659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uppo 83"/>
              <p:cNvGrpSpPr/>
              <p:nvPr/>
            </p:nvGrpSpPr>
            <p:grpSpPr>
              <a:xfrm>
                <a:off x="603113" y="1866388"/>
                <a:ext cx="1185349" cy="1626374"/>
                <a:chOff x="2123728" y="1867836"/>
                <a:chExt cx="1185349" cy="1626374"/>
              </a:xfrm>
            </p:grpSpPr>
            <p:sp>
              <p:nvSpPr>
                <p:cNvPr id="89" name="Esplosione 1 88"/>
                <p:cNvSpPr/>
                <p:nvPr/>
              </p:nvSpPr>
              <p:spPr>
                <a:xfrm>
                  <a:off x="2123728" y="1962672"/>
                  <a:ext cx="1185349" cy="1261538"/>
                </a:xfrm>
                <a:prstGeom prst="irregularSeal1">
                  <a:avLst/>
                </a:prstGeom>
                <a:gradFill>
                  <a:gsLst>
                    <a:gs pos="55000">
                      <a:srgbClr val="FF0000"/>
                    </a:gs>
                    <a:gs pos="93000">
                      <a:srgbClr val="0000FF">
                        <a:lumMod val="40000"/>
                        <a:lumOff val="60000"/>
                      </a:srgbClr>
                    </a:gs>
                  </a:gsLst>
                  <a:lin ang="5400000" scaled="0"/>
                </a:gra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88" name="Gruppo 87"/>
                <p:cNvGrpSpPr/>
                <p:nvPr/>
              </p:nvGrpSpPr>
              <p:grpSpPr>
                <a:xfrm>
                  <a:off x="2123728" y="1867836"/>
                  <a:ext cx="486048" cy="1626374"/>
                  <a:chOff x="2123728" y="1867836"/>
                  <a:chExt cx="486048" cy="1626374"/>
                </a:xfrm>
              </p:grpSpPr>
              <p:grpSp>
                <p:nvGrpSpPr>
                  <p:cNvPr id="90" name="Gruppo 89"/>
                  <p:cNvGrpSpPr/>
                  <p:nvPr/>
                </p:nvGrpSpPr>
                <p:grpSpPr>
                  <a:xfrm>
                    <a:off x="2123728" y="1867836"/>
                    <a:ext cx="329550" cy="1626374"/>
                    <a:chOff x="2123728" y="1362332"/>
                    <a:chExt cx="329550" cy="1626374"/>
                  </a:xfrm>
                </p:grpSpPr>
                <p:grpSp>
                  <p:nvGrpSpPr>
                    <p:cNvPr id="94" name="Gruppo 93"/>
                    <p:cNvGrpSpPr/>
                    <p:nvPr/>
                  </p:nvGrpSpPr>
                  <p:grpSpPr>
                    <a:xfrm>
                      <a:off x="2347127" y="1362332"/>
                      <a:ext cx="62737" cy="1626374"/>
                      <a:chOff x="2347127" y="1362332"/>
                      <a:chExt cx="62737" cy="1626374"/>
                    </a:xfrm>
                  </p:grpSpPr>
                  <p:sp>
                    <p:nvSpPr>
                      <p:cNvPr id="97" name="Rettangolo con singolo angolo arrotondato 96"/>
                      <p:cNvSpPr/>
                      <p:nvPr/>
                    </p:nvSpPr>
                    <p:spPr>
                      <a:xfrm>
                        <a:off x="2355864" y="1362332"/>
                        <a:ext cx="54000" cy="540000"/>
                      </a:xfrm>
                      <a:prstGeom prst="round1Rect">
                        <a:avLst/>
                      </a:prstGeom>
                      <a:pattFill prst="pct10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158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98" name="Rettangolo con singolo angolo arrotondato 97"/>
                      <p:cNvSpPr/>
                      <p:nvPr/>
                    </p:nvSpPr>
                    <p:spPr>
                      <a:xfrm>
                        <a:off x="2349824" y="1952716"/>
                        <a:ext cx="54000" cy="446518"/>
                      </a:xfrm>
                      <a:prstGeom prst="round1Rect">
                        <a:avLst/>
                      </a:prstGeom>
                      <a:pattFill prst="pct10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158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99" name="Rettangolo con singolo angolo arrotondato 98"/>
                      <p:cNvSpPr/>
                      <p:nvPr/>
                    </p:nvSpPr>
                    <p:spPr>
                      <a:xfrm>
                        <a:off x="2347127" y="2448706"/>
                        <a:ext cx="54000" cy="540000"/>
                      </a:xfrm>
                      <a:prstGeom prst="round1Rect">
                        <a:avLst/>
                      </a:prstGeom>
                      <a:pattFill prst="pct10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158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sp>
                  <p:nvSpPr>
                    <p:cNvPr id="95" name="CasellaDiTesto 94"/>
                    <p:cNvSpPr txBox="1"/>
                    <p:nvPr/>
                  </p:nvSpPr>
                  <p:spPr>
                    <a:xfrm>
                      <a:off x="2123728" y="1480890"/>
                      <a:ext cx="3295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6" name="CasellaDiTesto 95"/>
                    <p:cNvSpPr txBox="1"/>
                    <p:nvPr/>
                  </p:nvSpPr>
                  <p:spPr>
                    <a:xfrm>
                      <a:off x="2123728" y="2427734"/>
                      <a:ext cx="3295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400" b="1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91" name="Ovale 90"/>
                  <p:cNvSpPr/>
                  <p:nvPr/>
                </p:nvSpPr>
                <p:spPr>
                  <a:xfrm>
                    <a:off x="2555776" y="2382726"/>
                    <a:ext cx="54000" cy="54000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93" name="Picture 4" descr="C:\Users\cc\AppData\Local\Microsoft\Windows\Temporary Internet Files\Content.IE5\Y2T4E5WA\MC900371024[1].wmf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2368420" y="2592128"/>
                    <a:ext cx="179542" cy="1701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cxnSp>
          <p:nvCxnSpPr>
            <p:cNvPr id="78" name="Connettore 1 77"/>
            <p:cNvCxnSpPr/>
            <p:nvPr/>
          </p:nvCxnSpPr>
          <p:spPr>
            <a:xfrm flipV="1">
              <a:off x="690535" y="2837387"/>
              <a:ext cx="171" cy="143973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/>
          </p:nvCxnSpPr>
          <p:spPr>
            <a:xfrm>
              <a:off x="775735" y="3028379"/>
              <a:ext cx="115119" cy="1307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>
              <a:off x="756412" y="3079731"/>
              <a:ext cx="91272" cy="75538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>
              <a:off x="695938" y="3097711"/>
              <a:ext cx="2617" cy="132122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>
                <a:ea typeface="Gungsuh" pitchFamily="18" charset="-127"/>
              </a:rPr>
              <a:t>Guardiamo gli </a:t>
            </a:r>
            <a:r>
              <a:rPr lang="it-IT" sz="2000" b="1" dirty="0" smtClean="0">
                <a:ea typeface="Gungsuh" pitchFamily="18" charset="-127"/>
              </a:rPr>
              <a:t>elettroni - III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5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2"/>
            <a:ext cx="1344125" cy="7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9"/>
          <p:cNvSpPr/>
          <p:nvPr/>
        </p:nvSpPr>
        <p:spPr>
          <a:xfrm>
            <a:off x="1331639" y="501857"/>
            <a:ext cx="6480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Certo! La luce rossa ha meno energia E=</a:t>
            </a:r>
            <a:r>
              <a:rPr lang="it-IT" sz="1600" dirty="0" err="1" smtClean="0"/>
              <a:t>hf</a:t>
            </a:r>
            <a:r>
              <a:rPr lang="it-IT" sz="1600" dirty="0" smtClean="0"/>
              <a:t>, quindi non disturba gli elettroni, ma la sua frequenza f è minore…quindi la lunghezza d’onda è maggiore…e la risoluzione spaziale è legata alla lunghezza d’onda (è il potere risolutivo in ottica).</a:t>
            </a:r>
          </a:p>
          <a:p>
            <a:r>
              <a:rPr lang="it-IT" sz="1600" dirty="0" smtClean="0"/>
              <a:t>Così vedo l’elettrone, ma non posso sapere da dove è passato…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9"/>
              <p:cNvSpPr/>
              <p:nvPr/>
            </p:nvSpPr>
            <p:spPr>
              <a:xfrm>
                <a:off x="550160" y="1923678"/>
                <a:ext cx="760057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600" b="1" dirty="0" smtClean="0"/>
                  <a:t>Quindi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dirty="0"/>
                  <a:t>S</a:t>
                </a:r>
                <a:r>
                  <a:rPr lang="it-IT" sz="1600" dirty="0" smtClean="0"/>
                  <a:t>e non guardo l’elettrone…si comporta come un’onda…vedo l’interferenza.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dirty="0"/>
                  <a:t>S</a:t>
                </a:r>
                <a:r>
                  <a:rPr lang="it-IT" sz="1600" dirty="0" smtClean="0"/>
                  <a:t>e lo guardo per vedere dove sta, e uso una luce opportuna…l’interferenza sparisce e si comporta come una particella.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dirty="0" smtClean="0"/>
                  <a:t>Se lo guardo…ma non riesco a sapere dove sta…si comporta come un’onda.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it-IT" sz="1600" dirty="0"/>
              </a:p>
              <a:p>
                <a:r>
                  <a:rPr lang="it-IT" sz="1600" dirty="0" smtClean="0"/>
                  <a:t>E se provo a fare i calcoli per sapere cosa devo fare per «vederlo» scopro che tutto è coerente con il Principio di Indeterminazione…</a:t>
                </a:r>
              </a:p>
              <a:p>
                <a:r>
                  <a:rPr lang="it-IT" sz="1600" b="1" dirty="0" smtClean="0">
                    <a:ea typeface="Cambria Math"/>
                  </a:rPr>
                  <a:t>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sz="1600" b="1" i="0" smtClean="0">
                        <a:latin typeface="Cambria Math"/>
                        <a:ea typeface="Cambria Math"/>
                      </a:rPr>
                      <m:t>𝐱</m:t>
                    </m:r>
                    <m:r>
                      <a:rPr lang="it-IT" sz="1600" b="1" i="0" smtClean="0">
                        <a:latin typeface="Cambria Math"/>
                        <a:ea typeface="Cambria Math"/>
                      </a:rPr>
                      <m:t>∙∆</m:t>
                    </m:r>
                    <m:r>
                      <a:rPr lang="it-IT" sz="1600" b="1" i="0" smtClean="0">
                        <a:latin typeface="Cambria Math"/>
                        <a:ea typeface="Cambria Math"/>
                      </a:rPr>
                      <m:t>𝐯</m:t>
                    </m:r>
                    <m:r>
                      <a:rPr lang="it-IT" sz="1600" b="1" i="0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it-IT" sz="16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1" i="0" smtClean="0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r>
                          <a:rPr lang="it-IT" sz="1600" b="1" i="0" smtClean="0">
                            <a:latin typeface="Cambria Math"/>
                            <a:ea typeface="Cambria Math"/>
                          </a:rPr>
                          <m:t>𝐦</m:t>
                        </m:r>
                      </m:den>
                    </m:f>
                  </m:oMath>
                </a14:m>
                <a:endParaRPr lang="it-IT" sz="1600" b="1" dirty="0" smtClean="0"/>
              </a:p>
              <a:p>
                <a:r>
                  <a:rPr lang="it-IT" sz="1600" dirty="0" smtClean="0"/>
                  <a:t>Se lo vedo bene </a:t>
                </a:r>
                <a:r>
                  <a:rPr lang="it-IT" sz="1600" dirty="0" smtClean="0">
                    <a:sym typeface="Symbol"/>
                  </a:rPr>
                  <a:t>x è piccola,   ma v è grande… e l’interferenza sparisce.</a:t>
                </a:r>
              </a:p>
              <a:p>
                <a:r>
                  <a:rPr lang="it-IT" sz="1600" dirty="0" smtClean="0">
                    <a:sym typeface="Symbol"/>
                  </a:rPr>
                  <a:t>Se vedo l’interferenza  </a:t>
                </a:r>
                <a:r>
                  <a:rPr lang="it-IT" sz="1600" dirty="0">
                    <a:sym typeface="Symbol"/>
                  </a:rPr>
                  <a:t>v è </a:t>
                </a:r>
                <a:r>
                  <a:rPr lang="it-IT" sz="1600" dirty="0" smtClean="0">
                    <a:sym typeface="Symbol"/>
                  </a:rPr>
                  <a:t>piccola, ma allora </a:t>
                </a:r>
                <a:r>
                  <a:rPr lang="it-IT" sz="1600" dirty="0">
                    <a:sym typeface="Symbol"/>
                  </a:rPr>
                  <a:t>x è </a:t>
                </a:r>
                <a:r>
                  <a:rPr lang="it-IT" sz="1600" dirty="0" smtClean="0">
                    <a:sym typeface="Symbol"/>
                  </a:rPr>
                  <a:t>grande,  e non posso sapere dove sta.</a:t>
                </a:r>
                <a:endParaRPr lang="it-IT" sz="1600" dirty="0" smtClean="0"/>
              </a:p>
            </p:txBody>
          </p:sp>
        </mc:Choice>
        <mc:Fallback xmlns="">
          <p:sp>
            <p:nvSpPr>
              <p:cNvPr id="58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0" y="1923678"/>
                <a:ext cx="7600578" cy="3046988"/>
              </a:xfrm>
              <a:prstGeom prst="rect">
                <a:avLst/>
              </a:prstGeom>
              <a:blipFill rotWithShape="1">
                <a:blip r:embed="rId5"/>
                <a:stretch>
                  <a:fillRect l="-401" t="-601" b="-1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2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ea typeface="Gungsuh" pitchFamily="18" charset="-127"/>
              </a:rPr>
              <a:t>Heisenberg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6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2"/>
            <a:ext cx="1344125" cy="7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9"/>
          <p:cNvSpPr/>
          <p:nvPr/>
        </p:nvSpPr>
        <p:spPr>
          <a:xfrm>
            <a:off x="211781" y="592628"/>
            <a:ext cx="7600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Per concludere: non posso chiedermi dove sta l’elettrone, se voglio mantenere le sue caratteristiche di onda.</a:t>
            </a:r>
          </a:p>
        </p:txBody>
      </p:sp>
      <p:sp>
        <p:nvSpPr>
          <p:cNvPr id="28" name="Rectangle 9"/>
          <p:cNvSpPr/>
          <p:nvPr/>
        </p:nvSpPr>
        <p:spPr>
          <a:xfrm>
            <a:off x="179512" y="1203598"/>
            <a:ext cx="7600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Tutto questo era legato al fatto che io volevo misurarlo…ma se non lo misuro?</a:t>
            </a:r>
          </a:p>
          <a:p>
            <a:r>
              <a:rPr lang="it-IT" sz="1600" dirty="0" smtClean="0"/>
              <a:t>Non cambia niente, una sistema quantistico NON può avere contemporaneamente le due proprietà posizione e velocità con precisione arbitraria. Oppure [Energia, Tempo]</a:t>
            </a:r>
          </a:p>
        </p:txBody>
      </p:sp>
      <p:sp>
        <p:nvSpPr>
          <p:cNvPr id="29" name="Rectangle 9"/>
          <p:cNvSpPr/>
          <p:nvPr/>
        </p:nvSpPr>
        <p:spPr>
          <a:xfrm>
            <a:off x="251520" y="2211710"/>
            <a:ext cx="76005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ANALOGIA CLASSICA (</a:t>
            </a:r>
            <a:r>
              <a:rPr lang="it-IT" sz="1600" b="1" dirty="0">
                <a:solidFill>
                  <a:srgbClr val="FF0000"/>
                </a:solidFill>
              </a:rPr>
              <a:t>ATTENZIONE</a:t>
            </a:r>
            <a:r>
              <a:rPr lang="it-IT" sz="1600" b="1" dirty="0" smtClean="0">
                <a:solidFill>
                  <a:srgbClr val="FF0000"/>
                </a:solidFill>
              </a:rPr>
              <a:t>!) </a:t>
            </a:r>
            <a:r>
              <a:rPr lang="it-IT" sz="1600" dirty="0" smtClean="0"/>
              <a:t>Le onde sonore di uno strumento: 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se il suono è lungo posso individuare molte bene che nota sta suonando (i violini che accordano l’orchestra suonando una nota a lungo)….la frequenza….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 Se il suono è molto breve…è una somma di molte frequenze. Non posso accordare gli strumenti usando un colpo di tamburo.</a:t>
            </a:r>
          </a:p>
          <a:p>
            <a:r>
              <a:rPr lang="it-IT" sz="1600" dirty="0" smtClean="0"/>
              <a:t>Quindi:</a:t>
            </a:r>
          </a:p>
          <a:p>
            <a:r>
              <a:rPr lang="it-IT" sz="1600" dirty="0" smtClean="0"/>
              <a:t>-  Se il suono è lungo non posso definire esattamente quando è </a:t>
            </a:r>
            <a:r>
              <a:rPr lang="it-IT" sz="1600" smtClean="0"/>
              <a:t>stato emesso.</a:t>
            </a:r>
            <a:endParaRPr lang="it-IT" sz="1600" dirty="0" smtClean="0"/>
          </a:p>
          <a:p>
            <a:r>
              <a:rPr lang="it-IT" sz="1600" dirty="0" smtClean="0"/>
              <a:t>-  Se il suono è breve non posso definire una frequenza precisa.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23528" y="4443958"/>
                <a:ext cx="799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Meccanica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Classica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i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f</m:t>
                      </m:r>
                      <m:r>
                        <a:rPr lang="it-IT" i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i="1" smtClean="0">
                          <a:latin typeface="Cambria Math"/>
                          <a:ea typeface="Cambria Math"/>
                          <a:sym typeface="Symbol"/>
                        </a:rPr>
                        <m:t></m:t>
                      </m:r>
                      <m:r>
                        <a:rPr lang="it-IT" b="0" i="0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it-IT" i="0"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it-IT" b="1" i="1" smtClean="0">
                          <a:latin typeface="Cambria Math"/>
                          <a:ea typeface="Cambria Math"/>
                          <a:sym typeface="Symbol"/>
                        </a:rPr>
                        <m:t></m:t>
                      </m:r>
                      <m:r>
                        <a:rPr lang="it-IT" b="0" i="0" smtClean="0">
                          <a:latin typeface="Cambria Math"/>
                          <a:ea typeface="Cambria Math"/>
                          <a:sym typeface="Symbol"/>
                        </a:rPr>
                        <m:t>1</m:t>
                      </m:r>
                      <m:r>
                        <a:rPr lang="it-IT" b="0" i="0" smtClean="0">
                          <a:latin typeface="Cambria Math"/>
                          <a:ea typeface="Cambria Math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Meccanica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Quantistica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:     </m:t>
                      </m:r>
                      <m:r>
                        <m:rPr>
                          <m:sty m:val="p"/>
                        </m:rPr>
                        <a:rPr lang="el-GR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E</m:t>
                      </m:r>
                      <m:r>
                        <a:rPr lang="it-IT" b="0" i="1" smtClean="0">
                          <a:latin typeface="Cambria Math"/>
                          <a:ea typeface="Cambria Math"/>
                          <a:sym typeface="Symbol"/>
                        </a:rPr>
                        <m:t></m:t>
                      </m:r>
                      <m:r>
                        <a:rPr lang="it-IT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it-IT" b="1" i="0">
                          <a:latin typeface="Cambria Math"/>
                          <a:ea typeface="Cambria Math"/>
                        </a:rPr>
                        <m:t>≥ℏ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43958"/>
                <a:ext cx="79928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ella a 5 punte 3"/>
          <p:cNvSpPr/>
          <p:nvPr/>
        </p:nvSpPr>
        <p:spPr>
          <a:xfrm>
            <a:off x="3763777" y="4886228"/>
            <a:ext cx="216024" cy="206732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5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g\Desktop\Temporanei PdF\QM - materiale\Tonomura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78618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mg\Desktop\Temporanei PdF\QM - materiale\Tonomura 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0"/>
            <a:ext cx="5072063" cy="55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3"/>
          <p:cNvSpPr txBox="1">
            <a:spLocks noChangeArrowheads="1"/>
          </p:cNvSpPr>
          <p:nvPr/>
        </p:nvSpPr>
        <p:spPr bwMode="auto">
          <a:xfrm>
            <a:off x="3786188" y="17611"/>
            <a:ext cx="15001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400" b="1" dirty="0">
                <a:latin typeface="+mn-lt"/>
              </a:rPr>
              <a:t>Numero di </a:t>
            </a:r>
            <a:r>
              <a:rPr lang="it-IT" sz="1400" b="1" dirty="0" smtClean="0">
                <a:latin typeface="+mn-lt"/>
              </a:rPr>
              <a:t>elettroni sullo schermo</a:t>
            </a:r>
            <a:endParaRPr lang="it-IT" sz="1400" b="1" dirty="0">
              <a:latin typeface="+mn-lt"/>
            </a:endParaRPr>
          </a:p>
        </p:txBody>
      </p:sp>
      <p:sp>
        <p:nvSpPr>
          <p:cNvPr id="5" name="CasellaDiTesto 3"/>
          <p:cNvSpPr txBox="1">
            <a:spLocks noChangeArrowheads="1"/>
          </p:cNvSpPr>
          <p:nvPr/>
        </p:nvSpPr>
        <p:spPr bwMode="auto">
          <a:xfrm>
            <a:off x="3707904" y="767449"/>
            <a:ext cx="67922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sz="1400" dirty="0"/>
          </a:p>
          <a:p>
            <a:pPr eaLnBrk="1" hangingPunct="1"/>
            <a:r>
              <a:rPr lang="it-IT" sz="1400" dirty="0"/>
              <a:t>10</a:t>
            </a:r>
          </a:p>
          <a:p>
            <a:pPr eaLnBrk="1" hangingPunct="1"/>
            <a:endParaRPr lang="it-IT" sz="1400" dirty="0"/>
          </a:p>
          <a:p>
            <a:pPr eaLnBrk="1" hangingPunct="1"/>
            <a:r>
              <a:rPr lang="it-IT" sz="1400" dirty="0"/>
              <a:t>               </a:t>
            </a:r>
            <a:endParaRPr lang="it-IT" sz="1400" dirty="0" smtClean="0"/>
          </a:p>
          <a:p>
            <a:pPr eaLnBrk="1" hangingPunct="1"/>
            <a:endParaRPr lang="it-IT" sz="1400" dirty="0" smtClean="0"/>
          </a:p>
          <a:p>
            <a:pPr eaLnBrk="1" hangingPunct="1"/>
            <a:endParaRPr lang="it-IT" sz="1400" dirty="0" smtClean="0"/>
          </a:p>
          <a:p>
            <a:pPr eaLnBrk="1" hangingPunct="1"/>
            <a:endParaRPr lang="it-IT" sz="1400" dirty="0" smtClean="0"/>
          </a:p>
          <a:p>
            <a:pPr eaLnBrk="1" hangingPunct="1"/>
            <a:endParaRPr lang="it-IT" sz="1400" dirty="0"/>
          </a:p>
          <a:p>
            <a:pPr eaLnBrk="1" hangingPunct="1"/>
            <a:r>
              <a:rPr lang="it-IT" sz="1400" dirty="0" smtClean="0"/>
              <a:t>200</a:t>
            </a:r>
          </a:p>
          <a:p>
            <a:pPr eaLnBrk="1" hangingPunct="1"/>
            <a:endParaRPr lang="it-IT" sz="1400" dirty="0"/>
          </a:p>
          <a:p>
            <a:pPr eaLnBrk="1" hangingPunct="1"/>
            <a:endParaRPr lang="it-IT" sz="1400" dirty="0"/>
          </a:p>
          <a:p>
            <a:pPr eaLnBrk="1" hangingPunct="1"/>
            <a:endParaRPr lang="it-IT" sz="1400" dirty="0"/>
          </a:p>
          <a:p>
            <a:pPr eaLnBrk="1" hangingPunct="1"/>
            <a:r>
              <a:rPr lang="it-IT" sz="1400" dirty="0"/>
              <a:t>               </a:t>
            </a:r>
          </a:p>
          <a:p>
            <a:pPr eaLnBrk="1" hangingPunct="1"/>
            <a:endParaRPr lang="it-IT" sz="1400" dirty="0" smtClean="0"/>
          </a:p>
          <a:p>
            <a:pPr eaLnBrk="1" hangingPunct="1"/>
            <a:endParaRPr lang="it-IT" sz="1400" dirty="0"/>
          </a:p>
          <a:p>
            <a:pPr eaLnBrk="1" hangingPunct="1"/>
            <a:endParaRPr lang="it-IT" sz="1400" dirty="0" smtClean="0"/>
          </a:p>
          <a:p>
            <a:pPr eaLnBrk="1" hangingPunct="1"/>
            <a:r>
              <a:rPr lang="it-IT" sz="1400" dirty="0" smtClean="0"/>
              <a:t>6’000         </a:t>
            </a:r>
            <a:endParaRPr lang="it-IT" sz="1400" dirty="0"/>
          </a:p>
        </p:txBody>
      </p:sp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4536281" y="909221"/>
            <a:ext cx="8409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sz="1400" dirty="0" smtClean="0"/>
              <a:t>            6’000</a:t>
            </a:r>
          </a:p>
          <a:p>
            <a:pPr algn="r" eaLnBrk="1" hangingPunct="1"/>
            <a:endParaRPr lang="it-IT" sz="1400" dirty="0" smtClean="0"/>
          </a:p>
          <a:p>
            <a:pPr algn="r" eaLnBrk="1" hangingPunct="1"/>
            <a:endParaRPr lang="it-IT" sz="1400" dirty="0" smtClean="0"/>
          </a:p>
          <a:p>
            <a:pPr algn="r" eaLnBrk="1" hangingPunct="1"/>
            <a:endParaRPr lang="it-IT" sz="1400" dirty="0" smtClean="0"/>
          </a:p>
          <a:p>
            <a:pPr algn="r" eaLnBrk="1" hangingPunct="1"/>
            <a:endParaRPr lang="it-IT" sz="1400" dirty="0" smtClean="0"/>
          </a:p>
          <a:p>
            <a:pPr algn="r" eaLnBrk="1" hangingPunct="1"/>
            <a:endParaRPr lang="it-IT" sz="1400" dirty="0" smtClean="0"/>
          </a:p>
          <a:p>
            <a:pPr algn="r" eaLnBrk="1" hangingPunct="1"/>
            <a:r>
              <a:rPr lang="it-IT" sz="1400" dirty="0" smtClean="0"/>
              <a:t>              </a:t>
            </a:r>
            <a:r>
              <a:rPr lang="it-IT" sz="1400" dirty="0"/>
              <a:t>40’000</a:t>
            </a:r>
          </a:p>
          <a:p>
            <a:pPr algn="r" eaLnBrk="1" hangingPunct="1"/>
            <a:endParaRPr lang="it-IT" sz="1400" dirty="0"/>
          </a:p>
          <a:p>
            <a:pPr algn="r" eaLnBrk="1" hangingPunct="1"/>
            <a:endParaRPr lang="it-IT" sz="1400" dirty="0"/>
          </a:p>
          <a:p>
            <a:pPr algn="r" eaLnBrk="1" hangingPunct="1"/>
            <a:endParaRPr lang="it-IT" sz="1400" dirty="0"/>
          </a:p>
          <a:p>
            <a:pPr algn="r" eaLnBrk="1" hangingPunct="1"/>
            <a:endParaRPr lang="it-IT" sz="1400" dirty="0"/>
          </a:p>
          <a:p>
            <a:pPr algn="r" eaLnBrk="1" hangingPunct="1"/>
            <a:r>
              <a:rPr lang="it-IT" sz="1400" dirty="0"/>
              <a:t>          </a:t>
            </a:r>
          </a:p>
          <a:p>
            <a:pPr algn="r" eaLnBrk="1" hangingPunct="1"/>
            <a:endParaRPr lang="it-IT" sz="1400" dirty="0"/>
          </a:p>
          <a:p>
            <a:pPr algn="r" eaLnBrk="1" hangingPunct="1"/>
            <a:r>
              <a:rPr lang="it-IT" sz="1400" dirty="0"/>
              <a:t>            200’000</a:t>
            </a:r>
          </a:p>
        </p:txBody>
      </p:sp>
      <p:sp>
        <p:nvSpPr>
          <p:cNvPr id="2" name="Ritorno 1">
            <a:hlinkClick r:id="" action="ppaction://hlinkshowjump?jump=lastslideviewed" highlightClick="1"/>
          </p:cNvPr>
          <p:cNvSpPr/>
          <p:nvPr/>
        </p:nvSpPr>
        <p:spPr>
          <a:xfrm>
            <a:off x="4320827" y="4803998"/>
            <a:ext cx="394049" cy="288032"/>
          </a:xfrm>
          <a:prstGeom prst="actionButtonReturn">
            <a:avLst/>
          </a:prstGeom>
          <a:solidFill>
            <a:srgbClr val="00CC5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2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11510"/>
            <a:ext cx="5184576" cy="875151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+mn-lt"/>
                <a:ea typeface="Gungsuh" pitchFamily="18" charset="-127"/>
              </a:rPr>
              <a:t>La visione del mondo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/>
            </a:r>
            <a:br>
              <a:rPr lang="it-IT" sz="2000" b="1" dirty="0" smtClean="0">
                <a:latin typeface="+mn-lt"/>
                <a:ea typeface="Gungsuh" pitchFamily="18" charset="-127"/>
              </a:rPr>
            </a:br>
            <a:r>
              <a:rPr lang="it-IT" sz="2000" b="1" dirty="0" smtClean="0">
                <a:latin typeface="+mn-lt"/>
                <a:ea typeface="Gungsuh" pitchFamily="18" charset="-127"/>
              </a:rPr>
              <a:t>della </a:t>
            </a:r>
            <a:r>
              <a:rPr lang="it-IT" sz="2000" b="1" dirty="0">
                <a:latin typeface="+mn-lt"/>
                <a:ea typeface="Gungsuh" pitchFamily="18" charset="-127"/>
              </a:rPr>
              <a:t>Relatività e della Meccanica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Quantistica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9939" y="2787774"/>
            <a:ext cx="3075770" cy="433783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smtClean="0">
                <a:solidFill>
                  <a:schemeClr val="tx1"/>
                </a:solidFill>
              </a:rPr>
              <a:t>Carlo Cosmelli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298376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8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idattica\Coursera\Poster Philadelphia\logo str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79" y="4083918"/>
            <a:ext cx="1622690" cy="4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686"/>
            <a:ext cx="2706726" cy="15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95536" y="1419622"/>
            <a:ext cx="5184576" cy="1019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atin typeface="+mn-lt"/>
                <a:ea typeface="Gungsuh" pitchFamily="18" charset="-127"/>
              </a:rPr>
              <a:t>Settimana 6</a:t>
            </a:r>
          </a:p>
          <a:p>
            <a:endParaRPr lang="it-IT" sz="1800" b="1" dirty="0" smtClean="0">
              <a:latin typeface="+mn-lt"/>
              <a:ea typeface="Gungsuh" pitchFamily="18" charset="-127"/>
            </a:endParaRP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Lezione 6.2</a:t>
            </a: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La funzione d’onda e la </a:t>
            </a:r>
            <a:r>
              <a:rPr lang="it-IT" sz="1800" b="1" smtClean="0">
                <a:latin typeface="+mn-lt"/>
                <a:ea typeface="Gungsuh" pitchFamily="18" charset="-127"/>
              </a:rPr>
              <a:t>«misura»</a:t>
            </a:r>
            <a:endParaRPr lang="it-IT" sz="1800" b="1" dirty="0" smtClean="0">
              <a:latin typeface="+mn-lt"/>
              <a:ea typeface="Gungsuh" pitchFamily="18" charset="-127"/>
            </a:endParaRP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L’effetto tunnel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89" y="3435846"/>
            <a:ext cx="1732580" cy="5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ea typeface="Gungsuh" pitchFamily="18" charset="-127"/>
              </a:rPr>
              <a:t>Come «funziona» la funzione d’onda? 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9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2"/>
            <a:ext cx="1344125" cy="7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9"/>
          <p:cNvSpPr/>
          <p:nvPr/>
        </p:nvSpPr>
        <p:spPr>
          <a:xfrm>
            <a:off x="107504" y="48351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Per chiarire come «funziona» la MQ dobbiamo capire bene il processo della «misura».</a:t>
            </a:r>
          </a:p>
          <a:p>
            <a:r>
              <a:rPr lang="it-IT" sz="1600" dirty="0"/>
              <a:t>C</a:t>
            </a:r>
            <a:r>
              <a:rPr lang="it-IT" sz="1600" dirty="0" smtClean="0"/>
              <a:t>i sono due punti fermi, che sembrano contraddittori:</a:t>
            </a:r>
          </a:p>
          <a:p>
            <a:pPr marL="174625" indent="-174625">
              <a:buFont typeface="+mj-lt"/>
              <a:buAutoNum type="arabicPeriod"/>
            </a:pPr>
            <a:r>
              <a:rPr lang="it-IT" sz="1600" dirty="0"/>
              <a:t> </a:t>
            </a:r>
            <a:r>
              <a:rPr lang="it-IT" sz="1600" dirty="0" smtClean="0"/>
              <a:t>La </a:t>
            </a:r>
            <a:r>
              <a:rPr lang="it-IT" sz="1600" b="1" dirty="0" smtClean="0">
                <a:solidFill>
                  <a:srgbClr val="3346F7"/>
                </a:solidFill>
              </a:rPr>
              <a:t>funzione d’onda </a:t>
            </a:r>
            <a:r>
              <a:rPr lang="it-IT" sz="1600" dirty="0" smtClean="0"/>
              <a:t>è deterministica…ha un’evoluzione temporale </a:t>
            </a:r>
            <a:r>
              <a:rPr lang="it-IT" sz="1600" b="1" dirty="0" smtClean="0">
                <a:solidFill>
                  <a:srgbClr val="3346F7"/>
                </a:solidFill>
              </a:rPr>
              <a:t>definita</a:t>
            </a:r>
            <a:r>
              <a:rPr lang="it-IT" sz="1600" dirty="0" smtClean="0"/>
              <a:t>.</a:t>
            </a:r>
          </a:p>
          <a:p>
            <a:pPr marL="174625" indent="-174625">
              <a:buFont typeface="+mj-lt"/>
              <a:buAutoNum type="arabicPeriod"/>
            </a:pPr>
            <a:r>
              <a:rPr lang="it-IT" sz="1600" dirty="0"/>
              <a:t> </a:t>
            </a:r>
            <a:r>
              <a:rPr lang="it-IT" sz="1600" dirty="0" smtClean="0"/>
              <a:t>Il risultato di una </a:t>
            </a:r>
            <a:r>
              <a:rPr lang="it-IT" sz="1600" b="1" dirty="0" smtClean="0">
                <a:solidFill>
                  <a:srgbClr val="FF0000"/>
                </a:solidFill>
              </a:rPr>
              <a:t>misura</a:t>
            </a:r>
            <a:r>
              <a:rPr lang="it-IT" sz="1600" dirty="0" smtClean="0"/>
              <a:t> è </a:t>
            </a:r>
            <a:r>
              <a:rPr lang="it-IT" sz="1600" b="1" dirty="0" smtClean="0">
                <a:solidFill>
                  <a:srgbClr val="FF0000"/>
                </a:solidFill>
              </a:rPr>
              <a:t>probabilistico.</a:t>
            </a:r>
          </a:p>
          <a:p>
            <a:pPr marL="174625" indent="-174625">
              <a:buFont typeface="+mj-lt"/>
              <a:buAutoNum type="arabicPeriod"/>
            </a:pPr>
            <a:endParaRPr lang="it-IT" sz="1600" dirty="0"/>
          </a:p>
          <a:p>
            <a:r>
              <a:rPr lang="it-IT" sz="1600" b="1" dirty="0" smtClean="0"/>
              <a:t>Cosa succede quando io «misuro» qualcosa (Es. la posizione dell’elettrone)?</a:t>
            </a:r>
          </a:p>
          <a:p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L’elettrone </a:t>
            </a:r>
            <a:r>
              <a:rPr lang="it-IT" sz="1600" b="1" dirty="0" smtClean="0"/>
              <a:t>prima </a:t>
            </a:r>
            <a:r>
              <a:rPr lang="it-IT" sz="1600" dirty="0" smtClean="0"/>
              <a:t>della misura è descritto dalla </a:t>
            </a:r>
            <a:r>
              <a:rPr lang="it-IT" sz="1600" dirty="0" err="1" smtClean="0"/>
              <a:t>f.d.o</a:t>
            </a:r>
            <a:r>
              <a:rPr lang="it-IT" sz="1600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it-IT" sz="1600" dirty="0" smtClean="0"/>
              <a:t>L’elettrone non è localizzato…</a:t>
            </a:r>
          </a:p>
          <a:p>
            <a:pPr marL="742950" lvl="1" indent="-285750">
              <a:buFontTx/>
              <a:buChar char="-"/>
            </a:pPr>
            <a:r>
              <a:rPr lang="it-IT" sz="1600" dirty="0" smtClean="0"/>
              <a:t>La </a:t>
            </a:r>
            <a:r>
              <a:rPr lang="it-IT" sz="1600" dirty="0" err="1" smtClean="0"/>
              <a:t>f.d.o</a:t>
            </a:r>
            <a:r>
              <a:rPr lang="it-IT" sz="1600" dirty="0" smtClean="0"/>
              <a:t>. è estesa nello spazio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Quando faccio la misura avviene il </a:t>
            </a:r>
            <a:r>
              <a:rPr lang="it-IT" sz="1600" b="1" dirty="0" smtClean="0"/>
              <a:t>collasso</a:t>
            </a:r>
            <a:r>
              <a:rPr lang="it-IT" sz="1600" dirty="0" smtClean="0"/>
              <a:t> della funzione d’onda; la </a:t>
            </a:r>
            <a:r>
              <a:rPr lang="it-IT" sz="1600" dirty="0" err="1" smtClean="0"/>
              <a:t>f.d.o</a:t>
            </a:r>
            <a:r>
              <a:rPr lang="it-IT" sz="1600" dirty="0" smtClean="0"/>
              <a:t>. collassa in uno dei tanti risultati possibili, ho un risultato </a:t>
            </a:r>
            <a:r>
              <a:rPr lang="it-IT" sz="1600" b="1" dirty="0" smtClean="0"/>
              <a:t>certo (dopo la misura).</a:t>
            </a: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Dopo la misura la </a:t>
            </a:r>
            <a:r>
              <a:rPr lang="it-IT" sz="1600" dirty="0" err="1" smtClean="0"/>
              <a:t>f.d.o</a:t>
            </a:r>
            <a:r>
              <a:rPr lang="it-IT" sz="1600" dirty="0" smtClean="0"/>
              <a:t>. ricomincia ad essere estesa…fin quando l’elettrone non verrà misurato un’altra volta.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Nota: misurare vuol dire interagire;  per avere interazione non serva che ci sia un «misuratore», basta che il </a:t>
            </a:r>
            <a:r>
              <a:rPr lang="it-IT" sz="1600" dirty="0" smtClean="0">
                <a:solidFill>
                  <a:srgbClr val="FF0000"/>
                </a:solidFill>
              </a:rPr>
              <a:t>sistema </a:t>
            </a:r>
            <a:r>
              <a:rPr lang="it-IT" sz="1600" dirty="0">
                <a:solidFill>
                  <a:srgbClr val="FF0000"/>
                </a:solidFill>
              </a:rPr>
              <a:t>interagisca con un oggetto esterno.</a:t>
            </a:r>
          </a:p>
          <a:p>
            <a:pPr algn="r"/>
            <a:r>
              <a:rPr lang="it-IT" sz="1400" dirty="0" smtClean="0"/>
              <a:t>Vediamo una simulazione: </a:t>
            </a:r>
            <a:r>
              <a:rPr lang="it-IT" sz="1600" b="1" dirty="0" smtClean="0">
                <a:solidFill>
                  <a:srgbClr val="FF0000"/>
                </a:solidFill>
              </a:rPr>
              <a:t>→</a:t>
            </a:r>
            <a:r>
              <a:rPr lang="it-IT" sz="1400" dirty="0" smtClean="0"/>
              <a:t>[PHET – Università del Colorado]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171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13584</TotalTime>
  <Words>1892</Words>
  <Application>Microsoft Office PowerPoint</Application>
  <PresentationFormat>Presentazione su schermo (16:9)</PresentationFormat>
  <Paragraphs>264</Paragraphs>
  <Slides>18</Slides>
  <Notes>18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Gungsuh</vt:lpstr>
      <vt:lpstr>Symbol</vt:lpstr>
      <vt:lpstr>Tema di Office</vt:lpstr>
      <vt:lpstr>Equation</vt:lpstr>
      <vt:lpstr>La visione del mondo  della Relatività e della Meccanica Quantistica</vt:lpstr>
      <vt:lpstr>Perché vedo l’interferenza con gli elettroni</vt:lpstr>
      <vt:lpstr>Guardiamo gli elettroni:</vt:lpstr>
      <vt:lpstr>Guardiamo gli elettroni - II</vt:lpstr>
      <vt:lpstr>Guardiamo gli elettroni - III</vt:lpstr>
      <vt:lpstr>Heisenberg</vt:lpstr>
      <vt:lpstr>Presentazione standard di PowerPoint</vt:lpstr>
      <vt:lpstr>La visione del mondo  della Relatività e della Meccanica Quantistica</vt:lpstr>
      <vt:lpstr>Come «funziona» la funzione d’onda? </vt:lpstr>
      <vt:lpstr>Un effetto esclusivamente quantistico: l’effetto tunnel</vt:lpstr>
      <vt:lpstr>L’effetto tunnel – Una simulazione</vt:lpstr>
      <vt:lpstr>L’effetto tunnel – Oggetti reali</vt:lpstr>
      <vt:lpstr>La visione del mondo  della Relatività e della Meccanica Quantistica</vt:lpstr>
      <vt:lpstr>Il problema di un evento con due possibili modalità</vt:lpstr>
      <vt:lpstr>Esempio: La somma di due raggi di luce</vt:lpstr>
      <vt:lpstr>Il principio di sovrapposizione delle onde.</vt:lpstr>
      <vt:lpstr>Il principio di sovrapposizione in Meccanica Quantistica</vt:lpstr>
      <vt:lpstr>Il Gatto di Schrödinger: sta bene?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Coursera</dc:title>
  <dc:creator>cc</dc:creator>
  <cp:lastModifiedBy>Carlo Cosmelli</cp:lastModifiedBy>
  <cp:revision>286</cp:revision>
  <cp:lastPrinted>2014-01-17T17:04:40Z</cp:lastPrinted>
  <dcterms:created xsi:type="dcterms:W3CDTF">2013-12-02T09:14:51Z</dcterms:created>
  <dcterms:modified xsi:type="dcterms:W3CDTF">2016-05-17T14:25:39Z</dcterms:modified>
</cp:coreProperties>
</file>